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6"/>
  </p:sldMasterIdLst>
  <p:notesMasterIdLst>
    <p:notesMasterId r:id="rId23"/>
  </p:notesMasterIdLst>
  <p:handoutMasterIdLst>
    <p:handoutMasterId r:id="rId24"/>
  </p:handoutMasterIdLst>
  <p:sldIdLst>
    <p:sldId id="256" r:id="rId7"/>
    <p:sldId id="287" r:id="rId8"/>
    <p:sldId id="325" r:id="rId9"/>
    <p:sldId id="329" r:id="rId10"/>
    <p:sldId id="303" r:id="rId11"/>
    <p:sldId id="277" r:id="rId12"/>
    <p:sldId id="321" r:id="rId13"/>
    <p:sldId id="278" r:id="rId14"/>
    <p:sldId id="288" r:id="rId15"/>
    <p:sldId id="293" r:id="rId16"/>
    <p:sldId id="297" r:id="rId17"/>
    <p:sldId id="305" r:id="rId18"/>
    <p:sldId id="269" r:id="rId19"/>
    <p:sldId id="327" r:id="rId20"/>
    <p:sldId id="323" r:id="rId21"/>
    <p:sldId id="324" r:id="rId22"/>
  </p:sldIdLst>
  <p:sldSz cx="9144000" cy="6858000" type="screen4x3"/>
  <p:notesSz cx="6797675" cy="9926638"/>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3033" autoAdjust="0"/>
  </p:normalViewPr>
  <p:slideViewPr>
    <p:cSldViewPr>
      <p:cViewPr varScale="1">
        <p:scale>
          <a:sx n="84" d="100"/>
          <a:sy n="84" d="100"/>
        </p:scale>
        <p:origin x="2016" y="90"/>
      </p:cViewPr>
      <p:guideLst>
        <p:guide orient="horz" pos="2160"/>
        <p:guide pos="2880"/>
      </p:guideLst>
    </p:cSldViewPr>
  </p:slideViewPr>
  <p:outlineViewPr>
    <p:cViewPr>
      <p:scale>
        <a:sx n="33" d="100"/>
        <a:sy n="33" d="100"/>
      </p:scale>
      <p:origin x="0" y="2178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074A1437-7DEA-4B8D-91DD-A3E53861C365}" type="datetimeFigureOut">
              <a:rPr lang="de-CH" smtClean="0"/>
              <a:t>19.08.2019</a:t>
            </a:fld>
            <a:endParaRPr lang="de-CH" dirty="0"/>
          </a:p>
        </p:txBody>
      </p:sp>
      <p:sp>
        <p:nvSpPr>
          <p:cNvPr id="4" name="Fußzeilenplatzhalter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0445" y="9428584"/>
            <a:ext cx="2945659" cy="496332"/>
          </a:xfrm>
          <a:prstGeom prst="rect">
            <a:avLst/>
          </a:prstGeom>
        </p:spPr>
        <p:txBody>
          <a:bodyPr vert="horz" lIns="91440" tIns="45720" rIns="91440" bIns="45720" rtlCol="0" anchor="b"/>
          <a:lstStyle>
            <a:lvl1pPr algn="r">
              <a:defRPr sz="1200"/>
            </a:lvl1pPr>
          </a:lstStyle>
          <a:p>
            <a:fld id="{09205872-5379-4CDA-91AB-B9B4006A918F}" type="slidenum">
              <a:rPr lang="de-CH" smtClean="0"/>
              <a:t>‹Nr.›</a:t>
            </a:fld>
            <a:endParaRPr lang="de-CH" dirty="0"/>
          </a:p>
        </p:txBody>
      </p:sp>
    </p:spTree>
    <p:extLst>
      <p:ext uri="{BB962C8B-B14F-4D97-AF65-F5344CB8AC3E}">
        <p14:creationId xmlns:p14="http://schemas.microsoft.com/office/powerpoint/2010/main" val="2736878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8D60D694-18A6-4FE4-B54B-9F766E96468E}" type="datetimeFigureOut">
              <a:rPr lang="de-CH" smtClean="0"/>
              <a:t>19.08.2019</a:t>
            </a:fld>
            <a:endParaRPr lang="de-CH"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6F8E6980-CF00-46A2-B65F-C8F09C97FE1C}" type="slidenum">
              <a:rPr lang="de-CH" smtClean="0"/>
              <a:t>‹Nr.›</a:t>
            </a:fld>
            <a:endParaRPr lang="de-CH" dirty="0"/>
          </a:p>
        </p:txBody>
      </p:sp>
    </p:spTree>
    <p:extLst>
      <p:ext uri="{BB962C8B-B14F-4D97-AF65-F5344CB8AC3E}">
        <p14:creationId xmlns:p14="http://schemas.microsoft.com/office/powerpoint/2010/main" val="362316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solidFill>
                  <a:srgbClr val="FFC000"/>
                </a:solidFill>
              </a:rPr>
              <a:t>Eventuell</a:t>
            </a:r>
            <a:r>
              <a:rPr lang="de-CH" b="1" baseline="0" dirty="0" smtClean="0">
                <a:solidFill>
                  <a:srgbClr val="FFC000"/>
                </a:solidFill>
              </a:rPr>
              <a:t> Datum anpassen.</a:t>
            </a:r>
            <a:endParaRPr lang="de-CH" b="1" dirty="0">
              <a:solidFill>
                <a:srgbClr val="FFC000"/>
              </a:solidFill>
            </a:endParaRPr>
          </a:p>
        </p:txBody>
      </p:sp>
      <p:sp>
        <p:nvSpPr>
          <p:cNvPr id="4" name="Foliennummernplatzhalter 3"/>
          <p:cNvSpPr>
            <a:spLocks noGrp="1"/>
          </p:cNvSpPr>
          <p:nvPr>
            <p:ph type="sldNum" sz="quarter" idx="10"/>
          </p:nvPr>
        </p:nvSpPr>
        <p:spPr/>
        <p:txBody>
          <a:bodyPr/>
          <a:lstStyle/>
          <a:p>
            <a:fld id="{6F8E6980-CF00-46A2-B65F-C8F09C97FE1C}" type="slidenum">
              <a:rPr lang="de-CH" smtClean="0"/>
              <a:t>1</a:t>
            </a:fld>
            <a:endParaRPr lang="de-CH" dirty="0"/>
          </a:p>
        </p:txBody>
      </p:sp>
    </p:spTree>
    <p:extLst>
      <p:ext uri="{BB962C8B-B14F-4D97-AF65-F5344CB8AC3E}">
        <p14:creationId xmlns:p14="http://schemas.microsoft.com/office/powerpoint/2010/main" val="346772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Unterscheidung von Glauben und Wissen ist für die westliche Kultur eine zentrale Bildungsfrage. </a:t>
            </a:r>
          </a:p>
          <a:p>
            <a:endParaRPr lang="de-CH" dirty="0" smtClean="0"/>
          </a:p>
          <a:p>
            <a:r>
              <a:rPr lang="de-CH" dirty="0" smtClean="0"/>
              <a:t>"Ethik,</a:t>
            </a:r>
            <a:r>
              <a:rPr lang="de-CH" baseline="0" dirty="0" smtClean="0"/>
              <a:t> Religionen, Gemeinschaft"</a:t>
            </a:r>
            <a:r>
              <a:rPr lang="de-CH" dirty="0" smtClean="0"/>
              <a:t> kann dazu beitragen, andere Perspektiven</a:t>
            </a:r>
            <a:r>
              <a:rPr lang="de-CH" baseline="0" dirty="0" smtClean="0"/>
              <a:t> einzunehmen und Vorgänge in unserer heterogenen Gesellschaft besser zu verstehen.</a:t>
            </a:r>
          </a:p>
          <a:p>
            <a:endParaRPr lang="de-CH" dirty="0" smtClean="0"/>
          </a:p>
          <a:p>
            <a:endParaRPr lang="de-CH" dirty="0" smtClean="0"/>
          </a:p>
        </p:txBody>
      </p:sp>
      <p:sp>
        <p:nvSpPr>
          <p:cNvPr id="4" name="Foliennummernplatzhalter 3"/>
          <p:cNvSpPr>
            <a:spLocks noGrp="1"/>
          </p:cNvSpPr>
          <p:nvPr>
            <p:ph type="sldNum" sz="quarter" idx="10"/>
          </p:nvPr>
        </p:nvSpPr>
        <p:spPr/>
        <p:txBody>
          <a:bodyPr/>
          <a:lstStyle/>
          <a:p>
            <a:fld id="{6F8E6980-CF00-46A2-B65F-C8F09C97FE1C}" type="slidenum">
              <a:rPr lang="de-CH" smtClean="0"/>
              <a:t>10</a:t>
            </a:fld>
            <a:endParaRPr lang="de-CH" dirty="0"/>
          </a:p>
        </p:txBody>
      </p:sp>
    </p:spTree>
    <p:extLst>
      <p:ext uri="{BB962C8B-B14F-4D97-AF65-F5344CB8AC3E}">
        <p14:creationId xmlns:p14="http://schemas.microsoft.com/office/powerpoint/2010/main" val="415149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Es werden Informationen zu ausserschulischen</a:t>
            </a:r>
            <a:r>
              <a:rPr lang="de-CH" baseline="0" dirty="0" smtClean="0"/>
              <a:t> Lernorten im </a:t>
            </a:r>
            <a:r>
              <a:rPr lang="de-CH" baseline="0" dirty="0" err="1" smtClean="0"/>
              <a:t>Kt</a:t>
            </a:r>
            <a:r>
              <a:rPr lang="de-CH" baseline="0" dirty="0" smtClean="0"/>
              <a:t>. AG auf der Website der PH FHNW (aktuell: www.ph.fhnw.ch/lernorte) zur Verfügung gestellt. </a:t>
            </a:r>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11</a:t>
            </a:fld>
            <a:endParaRPr lang="de-CH" dirty="0"/>
          </a:p>
        </p:txBody>
      </p:sp>
    </p:spTree>
    <p:extLst>
      <p:ext uri="{BB962C8B-B14F-4D97-AF65-F5344CB8AC3E}">
        <p14:creationId xmlns:p14="http://schemas.microsoft.com/office/powerpoint/2010/main" val="337582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Ausnahmeregelung</a:t>
            </a:r>
            <a:r>
              <a:rPr lang="de-CH" baseline="0" dirty="0" smtClean="0"/>
              <a:t> Französisch 6. Primar</a:t>
            </a:r>
          </a:p>
          <a:p>
            <a:pPr marL="171450" indent="-171450">
              <a:buFont typeface="Arial" panose="020B0604020202020204" pitchFamily="34" charset="0"/>
              <a:buChar char="•"/>
            </a:pPr>
            <a:r>
              <a:rPr lang="de-CH" sz="1200" kern="1200" dirty="0" smtClean="0">
                <a:solidFill>
                  <a:schemeClr val="tx1"/>
                </a:solidFill>
                <a:effectLst/>
                <a:latin typeface="+mn-lt"/>
                <a:ea typeface="+mn-ea"/>
                <a:cs typeface="+mn-cs"/>
              </a:rPr>
              <a:t>Ab Schuljahr 2020/21 beginnt der Französischunterricht neu ab der 5. Klasse. In der 5. und 6. Klasse werden Primarschülerinnen und -schüler mit je 3 Lektionen Französisch unterrichtet. Im Schuljahr der Einführung des neuen Lehrplans haben Sechstklässlerinnen und Sechstklässler ausnahmsweise 4 Lektionen Französisch wie bisher, damit der Anschluss an die Oberstufe gewährleistet ist.</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F8E6980-CF00-46A2-B65F-C8F09C97FE1C}" type="slidenum">
              <a:rPr lang="de-CH" smtClean="0"/>
              <a:t>13</a:t>
            </a:fld>
            <a:endParaRPr lang="de-CH" dirty="0"/>
          </a:p>
        </p:txBody>
      </p:sp>
    </p:spTree>
    <p:extLst>
      <p:ext uri="{BB962C8B-B14F-4D97-AF65-F5344CB8AC3E}">
        <p14:creationId xmlns:p14="http://schemas.microsoft.com/office/powerpoint/2010/main" val="1619073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rosa =</a:t>
            </a:r>
            <a:r>
              <a:rPr lang="de-CH" baseline="0" dirty="0" smtClean="0"/>
              <a:t> Einführung neues Lehrmittel geplant (abhängig von Entscheid) </a:t>
            </a:r>
          </a:p>
          <a:p>
            <a:r>
              <a:rPr lang="de-CH" baseline="0" dirty="0" smtClean="0"/>
              <a:t>E = Entscheid</a:t>
            </a:r>
            <a:endParaRPr lang="de-DE" dirty="0"/>
          </a:p>
        </p:txBody>
      </p:sp>
      <p:sp>
        <p:nvSpPr>
          <p:cNvPr id="4" name="Foliennummernplatzhalter 3"/>
          <p:cNvSpPr>
            <a:spLocks noGrp="1"/>
          </p:cNvSpPr>
          <p:nvPr>
            <p:ph type="sldNum" sz="quarter" idx="10"/>
          </p:nvPr>
        </p:nvSpPr>
        <p:spPr/>
        <p:txBody>
          <a:bodyPr/>
          <a:lstStyle/>
          <a:p>
            <a:fld id="{6F8E6980-CF00-46A2-B65F-C8F09C97FE1C}" type="slidenum">
              <a:rPr lang="de-CH" smtClean="0"/>
              <a:t>15</a:t>
            </a:fld>
            <a:endParaRPr lang="de-CH" dirty="0"/>
          </a:p>
        </p:txBody>
      </p:sp>
    </p:spTree>
    <p:extLst>
      <p:ext uri="{BB962C8B-B14F-4D97-AF65-F5344CB8AC3E}">
        <p14:creationId xmlns:p14="http://schemas.microsoft.com/office/powerpoint/2010/main" val="419237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 können sich vorbereiten.</a:t>
            </a:r>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16</a:t>
            </a:fld>
            <a:endParaRPr lang="de-CH" dirty="0"/>
          </a:p>
        </p:txBody>
      </p:sp>
    </p:spTree>
    <p:extLst>
      <p:ext uri="{BB962C8B-B14F-4D97-AF65-F5344CB8AC3E}">
        <p14:creationId xmlns:p14="http://schemas.microsoft.com/office/powerpoint/2010/main" val="274025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dirty="0" smtClean="0"/>
              <a:t>Die</a:t>
            </a:r>
            <a:r>
              <a:rPr lang="de-CH" baseline="0" dirty="0" smtClean="0"/>
              <a:t> Stundentafeln und Aargauer Besonderheiten wurden partizipativ erarbeitet.</a:t>
            </a:r>
            <a:br>
              <a:rPr lang="de-CH" baseline="0" dirty="0" smtClean="0"/>
            </a:br>
            <a:endParaRPr lang="de-CH" baseline="0" dirty="0" smtClean="0"/>
          </a:p>
          <a:p>
            <a:pPr marL="171450" indent="-171450">
              <a:buFont typeface="Arial" panose="020B0604020202020204" pitchFamily="34" charset="0"/>
              <a:buChar char="•"/>
            </a:pPr>
            <a:r>
              <a:rPr lang="de-CH" baseline="0" dirty="0" smtClean="0"/>
              <a:t>Zwischen Nov 2017 und Feb 2018 wurde eine öffentliche Anhörung durchgeführt.</a:t>
            </a:r>
          </a:p>
          <a:p>
            <a:pPr marL="171450" indent="-171450">
              <a:buFont typeface="Arial" panose="020B0604020202020204" pitchFamily="34" charset="0"/>
              <a:buChar char="•"/>
            </a:pPr>
            <a:endParaRPr lang="de-CH" baseline="0" dirty="0" smtClean="0"/>
          </a:p>
          <a:p>
            <a:pPr marL="171450" indent="-171450">
              <a:buFont typeface="Arial" panose="020B0604020202020204" pitchFamily="34" charset="0"/>
              <a:buChar char="•"/>
            </a:pPr>
            <a:r>
              <a:rPr lang="de-CH" baseline="0" dirty="0" smtClean="0"/>
              <a:t>Nach der Anhörung wurden die Einwände geprüft und als Bericht an die Regierung verfasst.</a:t>
            </a:r>
          </a:p>
          <a:p>
            <a:pPr marL="0" indent="0">
              <a:buFont typeface="Arial" panose="020B0604020202020204" pitchFamily="34" charset="0"/>
              <a:buNone/>
            </a:pPr>
            <a:endParaRPr lang="de-CH" baseline="0" dirty="0" smtClean="0"/>
          </a:p>
          <a:p>
            <a:pPr marL="171450" indent="-171450">
              <a:buFont typeface="Arial" panose="020B0604020202020204" pitchFamily="34" charset="0"/>
              <a:buChar char="•"/>
            </a:pPr>
            <a:r>
              <a:rPr lang="de-CH" baseline="0" dirty="0" smtClean="0"/>
              <a:t>Der Regierungsrat hat Lehrplan und Stundentafeln beschlossen. Der Regierungsrat hat entschieden, </a:t>
            </a:r>
            <a:r>
              <a:rPr lang="de-CH" sz="1200" b="0" i="0" u="none" strike="noStrike" kern="1200" baseline="0" dirty="0" smtClean="0">
                <a:solidFill>
                  <a:schemeClr val="tx1"/>
                </a:solidFill>
                <a:latin typeface="+mn-lt"/>
                <a:ea typeface="+mn-ea"/>
                <a:cs typeface="+mn-cs"/>
              </a:rPr>
              <a:t>die jährlich wiederkehrenden Kosten für die zwei zusätzlichen Lektionen Französisch, die in Zusammenhang mit der Vorverlegung des Französischunterrichts stehen, mit Verpflichtungskredit dem Grossen Rat zum Beschluss vorzulegen.</a:t>
            </a:r>
            <a:br>
              <a:rPr lang="de-CH" sz="1200" b="0" i="0" u="none" strike="noStrike" kern="1200" baseline="0" dirty="0" smtClean="0">
                <a:solidFill>
                  <a:schemeClr val="tx1"/>
                </a:solidFill>
                <a:latin typeface="+mn-lt"/>
                <a:ea typeface="+mn-ea"/>
                <a:cs typeface="+mn-cs"/>
              </a:rPr>
            </a:br>
            <a:r>
              <a:rPr lang="de-CH"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de-CH" sz="1200" b="0" i="0" u="none" strike="noStrike" kern="1200" baseline="0" dirty="0" smtClean="0">
                <a:solidFill>
                  <a:schemeClr val="tx1"/>
                </a:solidFill>
                <a:latin typeface="+mn-lt"/>
                <a:ea typeface="+mn-ea"/>
                <a:cs typeface="+mn-cs"/>
              </a:rPr>
              <a:t>Der Grosse Rat hat im Herbst 2018 die zusätzliche Finanzierung der zwei Lektionen Französisch an der Primarschule beschlossen.</a:t>
            </a:r>
          </a:p>
          <a:p>
            <a:pPr marL="171450" indent="-171450">
              <a:buFont typeface="Arial" panose="020B0604020202020204" pitchFamily="34" charset="0"/>
              <a:buChar char="•"/>
            </a:pPr>
            <a:endParaRPr lang="de-CH"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CH" sz="1200" b="0" i="0" u="none" strike="noStrike" kern="1200" baseline="0" dirty="0" smtClean="0">
                <a:solidFill>
                  <a:schemeClr val="tx1"/>
                </a:solidFill>
                <a:latin typeface="+mn-lt"/>
                <a:ea typeface="+mn-ea"/>
                <a:cs typeface="+mn-cs"/>
              </a:rPr>
              <a:t>Im Frühjahr 2019 entscheidet der Regierungsrat über die neue Promotionsverordnung. </a:t>
            </a:r>
          </a:p>
          <a:p>
            <a:pPr marL="171450" indent="-171450">
              <a:buFont typeface="Arial" panose="020B0604020202020204" pitchFamily="34" charset="0"/>
              <a:buChar char="•"/>
            </a:pPr>
            <a:endParaRPr lang="de-CH" sz="1200" b="0" i="0" u="none" strike="noStrike" kern="1200" baseline="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b="0" i="0" u="none" strike="noStrike" kern="1200" baseline="0" dirty="0" smtClean="0">
                <a:solidFill>
                  <a:schemeClr val="tx1"/>
                </a:solidFill>
                <a:latin typeface="+mn-lt"/>
                <a:ea typeface="+mn-ea"/>
                <a:cs typeface="+mn-cs"/>
              </a:rPr>
              <a:t>Ab 2020 tritt der neue Lehrplan in Kraft.  Im Schuljahr 2020/21 startet der Kindergarten, die Primarschule und die ersten Oberstufen-Klassen. Im Schuljahr 2021/22 die 2. Oberstufen-Klassen. Ab Schuljahr 2022/23 werden alle Klassen nach neuem Lehrplan unterrichtet.</a:t>
            </a:r>
            <a:endParaRPr lang="de-CH" dirty="0" smtClean="0"/>
          </a:p>
          <a:p>
            <a:pPr marL="171450" indent="-171450">
              <a:buFont typeface="Arial" panose="020B0604020202020204" pitchFamily="34" charset="0"/>
              <a:buChar char="•"/>
            </a:pPr>
            <a:endParaRPr lang="de-CH"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F8E6980-CF00-46A2-B65F-C8F09C97FE1C}" type="slidenum">
              <a:rPr lang="de-CH" smtClean="0"/>
              <a:t>2</a:t>
            </a:fld>
            <a:endParaRPr lang="de-CH" dirty="0"/>
          </a:p>
        </p:txBody>
      </p:sp>
    </p:spTree>
    <p:extLst>
      <p:ext uri="{BB962C8B-B14F-4D97-AF65-F5344CB8AC3E}">
        <p14:creationId xmlns:p14="http://schemas.microsoft.com/office/powerpoint/2010/main" val="235275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0" dirty="0" smtClean="0"/>
          </a:p>
        </p:txBody>
      </p:sp>
      <p:sp>
        <p:nvSpPr>
          <p:cNvPr id="4" name="Foliennummernplatzhalter 3"/>
          <p:cNvSpPr>
            <a:spLocks noGrp="1"/>
          </p:cNvSpPr>
          <p:nvPr>
            <p:ph type="sldNum" sz="quarter" idx="10"/>
          </p:nvPr>
        </p:nvSpPr>
        <p:spPr/>
        <p:txBody>
          <a:bodyPr/>
          <a:lstStyle/>
          <a:p>
            <a:fld id="{6F8E6980-CF00-46A2-B65F-C8F09C97FE1C}" type="slidenum">
              <a:rPr lang="de-CH" smtClean="0"/>
              <a:t>3</a:t>
            </a:fld>
            <a:endParaRPr lang="de-CH" dirty="0"/>
          </a:p>
        </p:txBody>
      </p:sp>
    </p:spTree>
    <p:extLst>
      <p:ext uri="{BB962C8B-B14F-4D97-AF65-F5344CB8AC3E}">
        <p14:creationId xmlns:p14="http://schemas.microsoft.com/office/powerpoint/2010/main" val="237488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a:latin typeface="Arial" charset="0"/>
              </a:rPr>
              <a:t>Bisherige Lehrpläne waren von Inhalten geprägt, es gab auch Aussagen zu Zielen und zur erwarteten Kompetenz.</a:t>
            </a:r>
          </a:p>
          <a:p>
            <a:r>
              <a:rPr lang="de-CH" dirty="0">
                <a:latin typeface="Arial" charset="0"/>
              </a:rPr>
              <a:t>Der neue Lehrplan fokussiert darauf, was die Kinder und Jugendlichen nach Abschluss der Volksschule können müssen. </a:t>
            </a:r>
          </a:p>
          <a:p>
            <a:endParaRPr lang="de-CH" dirty="0">
              <a:latin typeface="Arial" charset="0"/>
            </a:endParaRPr>
          </a:p>
          <a:p>
            <a:pPr marL="171450" indent="-171450">
              <a:buFontTx/>
              <a:buChar char="-"/>
            </a:pPr>
            <a:r>
              <a:rPr lang="de-CH" dirty="0" smtClean="0">
                <a:latin typeface="Arial" charset="0"/>
              </a:rPr>
              <a:t>Lehrplan </a:t>
            </a:r>
            <a:r>
              <a:rPr lang="de-CH" dirty="0">
                <a:latin typeface="Arial" charset="0"/>
              </a:rPr>
              <a:t>für die Bezirksschule (1972): "Verbindlicher Stoff", aber auch "Ziel" (Einordnung, Absichten des Fachs), "Weg und Stoff" (didaktische Hinweise etc</a:t>
            </a:r>
            <a:r>
              <a:rPr lang="de-CH" dirty="0" smtClean="0">
                <a:latin typeface="Arial" charset="0"/>
              </a:rPr>
              <a:t>.)</a:t>
            </a:r>
          </a:p>
          <a:p>
            <a:pPr marL="171450" indent="-171450">
              <a:buFontTx/>
              <a:buChar char="-"/>
            </a:pPr>
            <a:r>
              <a:rPr lang="de-CH" dirty="0" smtClean="0">
                <a:latin typeface="Arial" charset="0"/>
              </a:rPr>
              <a:t>Lehrplan </a:t>
            </a:r>
            <a:r>
              <a:rPr lang="de-CH" dirty="0">
                <a:latin typeface="Arial" charset="0"/>
              </a:rPr>
              <a:t>2000: mit (didaktischen) Leitsätzen ("allg. Ziele"), Ziele und (verbindliche/</a:t>
            </a:r>
            <a:r>
              <a:rPr lang="de-CH" i="1" dirty="0">
                <a:latin typeface="Arial" charset="0"/>
              </a:rPr>
              <a:t>fakultative</a:t>
            </a:r>
            <a:r>
              <a:rPr lang="de-CH" dirty="0">
                <a:latin typeface="Arial" charset="0"/>
              </a:rPr>
              <a:t>) Inhalte</a:t>
            </a:r>
          </a:p>
          <a:p>
            <a:pPr marL="177691" indent="-177691" defTabSz="947684">
              <a:buFontTx/>
              <a:buChar char="-"/>
              <a:defRPr/>
            </a:pPr>
            <a:r>
              <a:rPr lang="de-CH" dirty="0">
                <a:latin typeface="Arial" charset="0"/>
              </a:rPr>
              <a:t>Neuer AG Lehrplan 2020: Bedeutung und Zielsetzung, Didaktische und strukturelle Hinweise, Kompetenzbereiche, Kompetenzen und Kompetenzstufen (Aufbau)</a:t>
            </a:r>
          </a:p>
          <a:p>
            <a:r>
              <a:rPr lang="de-CH" dirty="0">
                <a:latin typeface="Arial" charset="0"/>
              </a:rPr>
              <a:t>Oder nach Hattie: "Kompetenzorientierung heisst, was Kinder und Jugendliche können, wird sichtbar gemacht."</a:t>
            </a:r>
          </a:p>
          <a:p>
            <a:endParaRPr lang="de-CH" dirty="0">
              <a:latin typeface="Arial" charset="0"/>
            </a:endParaRPr>
          </a:p>
        </p:txBody>
      </p:sp>
      <p:sp>
        <p:nvSpPr>
          <p:cNvPr id="4" name="Foliennummernplatzhalter 3"/>
          <p:cNvSpPr>
            <a:spLocks noGrp="1"/>
          </p:cNvSpPr>
          <p:nvPr>
            <p:ph type="sldNum" sz="quarter" idx="10"/>
          </p:nvPr>
        </p:nvSpPr>
        <p:spPr/>
        <p:txBody>
          <a:bodyPr/>
          <a:lstStyle/>
          <a:p>
            <a:pPr>
              <a:defRPr/>
            </a:pPr>
            <a:fld id="{893573E5-359C-4B54-BC02-487C46AB815D}" type="slidenum">
              <a:rPr lang="de-CH" smtClean="0"/>
              <a:pPr>
                <a:defRPr/>
              </a:pPr>
              <a:t>4</a:t>
            </a:fld>
            <a:endParaRPr lang="de-CH"/>
          </a:p>
        </p:txBody>
      </p:sp>
    </p:spTree>
    <p:extLst>
      <p:ext uri="{BB962C8B-B14F-4D97-AF65-F5344CB8AC3E}">
        <p14:creationId xmlns:p14="http://schemas.microsoft.com/office/powerpoint/2010/main" val="368019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Der neue </a:t>
            </a:r>
            <a:r>
              <a:rPr lang="de-CH" baseline="0" dirty="0" smtClean="0"/>
              <a:t>Lehrplan ist ein Online-Produkt. </a:t>
            </a:r>
          </a:p>
          <a:p>
            <a:endParaRPr lang="de-CH" sz="1200" baseline="0" dirty="0" smtClean="0"/>
          </a:p>
          <a:p>
            <a:r>
              <a:rPr lang="de-CH" sz="1200" baseline="0" dirty="0" smtClean="0"/>
              <a:t>Alle kantonalen Fassungen werden auf lehrplan.ch abgebildet und sind für alle zugänglich.</a:t>
            </a:r>
          </a:p>
          <a:p>
            <a:endParaRPr lang="de-CH" sz="1200" baseline="0" dirty="0" smtClean="0"/>
          </a:p>
          <a:p>
            <a:r>
              <a:rPr lang="de-CH" sz="1200" baseline="0" dirty="0" smtClean="0"/>
              <a:t>Auf der Website finden Sie Informationen zur Entstehung des Lehrplan 21. </a:t>
            </a:r>
          </a:p>
          <a:p>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5</a:t>
            </a:fld>
            <a:endParaRPr lang="de-CH" dirty="0"/>
          </a:p>
        </p:txBody>
      </p:sp>
    </p:spTree>
    <p:extLst>
      <p:ext uri="{BB962C8B-B14F-4D97-AF65-F5344CB8AC3E}">
        <p14:creationId xmlns:p14="http://schemas.microsoft.com/office/powerpoint/2010/main" val="135727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Beim Eintritt in den Kindergarten unterscheiden sich die Kinder bezogen auf ihr Wissen, ihr Können, ihre Bereitschaften, Haltungen und Einstellungen wie auch auf ihren individuellen Entwicklungsstand und ihre sprachlichen Voraussetzungen in hohem Masse. </a:t>
            </a:r>
          </a:p>
          <a:p>
            <a:r>
              <a:rPr lang="de-CH" dirty="0" smtClean="0"/>
              <a:t>Ausgehend von dieser Heterogenität besteht das Ziel darin, die Entwicklung und das Lernen aller Kinder anzuregen und zu fördern. Alle Kinder sollen ihr Potenzial bestmöglich entfalten können. </a:t>
            </a:r>
          </a:p>
          <a:p>
            <a:endParaRPr lang="de-CH" dirty="0" smtClean="0"/>
          </a:p>
          <a:p>
            <a:pPr marL="171450" indent="-171450">
              <a:buFont typeface="Arial" panose="020B0604020202020204" pitchFamily="34" charset="0"/>
              <a:buChar char="•"/>
            </a:pPr>
            <a:r>
              <a:rPr lang="de-CH" dirty="0" smtClean="0"/>
              <a:t>Im Verlaufe des 1. Zyklus (Kindergarten-Primar</a:t>
            </a:r>
            <a:r>
              <a:rPr lang="de-CH" baseline="0" dirty="0" smtClean="0"/>
              <a:t> 1./2.) </a:t>
            </a:r>
            <a:r>
              <a:rPr lang="de-CH" dirty="0" smtClean="0"/>
              <a:t>verändert sich das Denken und Lernen der Kinder. Zunehmend sind sie in der Lage, ihre Aufmerksamkeit auch auf von aussen vorgegebene Lerninhalte zu richten und systematischer zu lernen. Ihr Arbeitsgedächtnis wird effizienter und sie bauen ihre sprachlichen Kompetenzen und ihr Wissen aus.</a:t>
            </a:r>
          </a:p>
          <a:p>
            <a:pPr marL="171450" indent="-171450">
              <a:buFont typeface="Arial" panose="020B0604020202020204" pitchFamily="34" charset="0"/>
              <a:buChar char="•"/>
            </a:pPr>
            <a:endParaRPr lang="de-CH" dirty="0" smtClean="0"/>
          </a:p>
          <a:p>
            <a:pPr marL="171450" indent="-171450">
              <a:buFont typeface="Arial" panose="020B0604020202020204" pitchFamily="34" charset="0"/>
              <a:buChar char="•"/>
            </a:pPr>
            <a:r>
              <a:rPr lang="de-CH" dirty="0" smtClean="0"/>
              <a:t>Im Verlaufe des 1. Zyklus verschiebt sich der Schwerpunkt des Lernens von der Entwicklungsperspektive hin zum Lernen in den Fachbereichen. Die fachspezifischen Inhalte rücken zunehmend in den Vordergrund. In der Unterrichtspraxis lassen sich die entwicklungsorientierte und die fachorientierte Herangehensweise verbinden, vielfältig variieren und kombinieren. Beide Zugangsweisen bleiben miteinander verknüpft. </a:t>
            </a:r>
          </a:p>
          <a:p>
            <a:pPr marL="171450" indent="-171450">
              <a:buFont typeface="Arial" panose="020B0604020202020204" pitchFamily="34" charset="0"/>
              <a:buChar char="•"/>
            </a:pPr>
            <a:endParaRPr lang="de-CH" dirty="0" smtClean="0"/>
          </a:p>
          <a:p>
            <a:pPr marL="171450" indent="-171450">
              <a:buFont typeface="Arial" panose="020B0604020202020204" pitchFamily="34" charset="0"/>
              <a:buChar char="•"/>
            </a:pPr>
            <a:r>
              <a:rPr lang="de-CH" dirty="0" smtClean="0"/>
              <a:t>Nähere Angaben zum Erwerb der Kompetenzen</a:t>
            </a:r>
            <a:r>
              <a:rPr lang="de-CH" baseline="0" dirty="0" smtClean="0"/>
              <a:t> im Bereich </a:t>
            </a:r>
            <a:r>
              <a:rPr lang="de-CH" dirty="0" smtClean="0"/>
              <a:t>Sprache und Mathematik finden sich in den entsprechenden Fachbereichslehrplänen.</a:t>
            </a:r>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6</a:t>
            </a:fld>
            <a:endParaRPr lang="de-CH" dirty="0"/>
          </a:p>
        </p:txBody>
      </p:sp>
    </p:spTree>
    <p:extLst>
      <p:ext uri="{BB962C8B-B14F-4D97-AF65-F5344CB8AC3E}">
        <p14:creationId xmlns:p14="http://schemas.microsoft.com/office/powerpoint/2010/main" val="250716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Links die Struktur des Moduls „Medien und Informatik“. Sie zeigt,</a:t>
            </a:r>
            <a:r>
              <a:rPr lang="de-DE" baseline="0" dirty="0" smtClean="0"/>
              <a:t> dass Kompetenzen in den dafür vorgesehenen Lektionen  aufgebaut und in allen Fachbereichen Anwendung findet.</a:t>
            </a:r>
          </a:p>
          <a:p>
            <a:endParaRPr lang="de-DE" baseline="0" dirty="0" smtClean="0"/>
          </a:p>
          <a:p>
            <a:r>
              <a:rPr lang="de-DE" baseline="0" dirty="0" smtClean="0"/>
              <a:t>(klick) Hier ein Ausschnitt aus dem Fachbereich Medien und Informatik im 2. Zyklus (blauer Balken links)</a:t>
            </a:r>
          </a:p>
          <a:p>
            <a:r>
              <a:rPr lang="de-DE" baseline="0" dirty="0" smtClean="0"/>
              <a:t>Die Verlinkungen zeigen hier nicht auf Ebene Kompetenz sondern auf der Kompetenzstufe zum Fachbereich NMG, zur Kompetenz 7, Kompetenzstufe e. Man kann mit dem Link dorthin springen und wieder zurück; die verlinkten Bereiche erscheinen gelb hinterlegt.</a:t>
            </a:r>
            <a:endParaRPr lang="de-DE" dirty="0"/>
          </a:p>
        </p:txBody>
      </p:sp>
      <p:sp>
        <p:nvSpPr>
          <p:cNvPr id="4" name="Foliennummernplatzhalter 3"/>
          <p:cNvSpPr>
            <a:spLocks noGrp="1"/>
          </p:cNvSpPr>
          <p:nvPr>
            <p:ph type="sldNum" sz="quarter" idx="10"/>
          </p:nvPr>
        </p:nvSpPr>
        <p:spPr/>
        <p:txBody>
          <a:bodyPr/>
          <a:lstStyle/>
          <a:p>
            <a:fld id="{6F8E6980-CF00-46A2-B65F-C8F09C97FE1C}" type="slidenum">
              <a:rPr lang="de-CH" smtClean="0"/>
              <a:t>7</a:t>
            </a:fld>
            <a:endParaRPr lang="de-CH" dirty="0"/>
          </a:p>
        </p:txBody>
      </p:sp>
    </p:spTree>
    <p:extLst>
      <p:ext uri="{BB962C8B-B14F-4D97-AF65-F5344CB8AC3E}">
        <p14:creationId xmlns:p14="http://schemas.microsoft.com/office/powerpoint/2010/main" val="308219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CH" dirty="0" smtClean="0"/>
              <a:t>NMG ersetzt das bisherige Fach "Realien" in der Primarschule </a:t>
            </a:r>
          </a:p>
          <a:p>
            <a:pPr marL="171450" lvl="0" indent="-171450">
              <a:buFont typeface="Arial" panose="020B0604020202020204" pitchFamily="34" charset="0"/>
              <a:buChar char="•"/>
            </a:pPr>
            <a:r>
              <a:rPr lang="de-CH" dirty="0" smtClean="0"/>
              <a:t>Das bisherige Fach "Ethik und Religionen" ist in NMG integriert</a:t>
            </a:r>
          </a:p>
          <a:p>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8</a:t>
            </a:fld>
            <a:endParaRPr lang="de-CH" dirty="0"/>
          </a:p>
        </p:txBody>
      </p:sp>
    </p:spTree>
    <p:extLst>
      <p:ext uri="{BB962C8B-B14F-4D97-AF65-F5344CB8AC3E}">
        <p14:creationId xmlns:p14="http://schemas.microsoft.com/office/powerpoint/2010/main" val="3208455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Diese</a:t>
            </a:r>
            <a:r>
              <a:rPr lang="de-CH" baseline="0" dirty="0" smtClean="0"/>
              <a:t> Folie bietet einen Einblick in die Architektur des Lehrplans. Diese schliesst an die Folie 8 (Entwicklungsorientierte Zugänge im KiGa) an.</a:t>
            </a:r>
          </a:p>
          <a:p>
            <a:endParaRPr lang="de-CH" baseline="0" dirty="0" smtClean="0"/>
          </a:p>
          <a:p>
            <a:r>
              <a:rPr lang="de-CH" baseline="0" dirty="0" smtClean="0"/>
              <a:t>Hier sieht man links die Kompetenzbereiche von "Natur, Mensch, Gesellschaft" der Primarschule (1./2. Zyklus) und rechts, wie diese Bereiche in die Fächer und Fachbereiche der Oberstufe münden.</a:t>
            </a:r>
          </a:p>
          <a:p>
            <a:r>
              <a:rPr lang="de-CH" baseline="0" dirty="0" smtClean="0"/>
              <a:t>Hervorgehoben ist der Bereich "3 Stoffe, Energie und Bewegungen", der für die Oberstufe Grundlage sowohl für die Bereiche "2-4 von NT" als auch für den "Bereich 1 RZG" bildet.</a:t>
            </a:r>
          </a:p>
          <a:p>
            <a:endParaRPr lang="de-CH" baseline="0" dirty="0" smtClean="0"/>
          </a:p>
          <a:p>
            <a:r>
              <a:rPr lang="de-CH" baseline="0" dirty="0" smtClean="0"/>
              <a:t>Daran kann man z.B. erkennen, wie die Kompetenzen sukzessive vom Kindergarten bis zum Abschluss der Volksschule entwickelt werden.</a:t>
            </a:r>
          </a:p>
          <a:p>
            <a:pPr marL="171450" indent="-171450">
              <a:buFont typeface="Arial" panose="020B0604020202020204" pitchFamily="34" charset="0"/>
              <a:buChar char="•"/>
            </a:pPr>
            <a:r>
              <a:rPr lang="de-CH" baseline="0" dirty="0" smtClean="0"/>
              <a:t>Damit wird einerseits deutlich, wie komplex die Architektur des Lehrplans aufgebaut ist und</a:t>
            </a:r>
          </a:p>
          <a:p>
            <a:pPr marL="171450" indent="-171450">
              <a:buFont typeface="Arial" panose="020B0604020202020204" pitchFamily="34" charset="0"/>
              <a:buChar char="•"/>
            </a:pPr>
            <a:r>
              <a:rPr lang="de-CH" baseline="0" dirty="0" smtClean="0"/>
              <a:t>Wie die Übergänge mit dem neuen Lehrplan sichergestellt werden</a:t>
            </a:r>
          </a:p>
          <a:p>
            <a:endParaRPr lang="de-CH" dirty="0"/>
          </a:p>
        </p:txBody>
      </p:sp>
      <p:sp>
        <p:nvSpPr>
          <p:cNvPr id="4" name="Foliennummernplatzhalter 3"/>
          <p:cNvSpPr>
            <a:spLocks noGrp="1"/>
          </p:cNvSpPr>
          <p:nvPr>
            <p:ph type="sldNum" sz="quarter" idx="10"/>
          </p:nvPr>
        </p:nvSpPr>
        <p:spPr/>
        <p:txBody>
          <a:bodyPr/>
          <a:lstStyle/>
          <a:p>
            <a:fld id="{6F8E6980-CF00-46A2-B65F-C8F09C97FE1C}" type="slidenum">
              <a:rPr lang="de-CH" smtClean="0"/>
              <a:t>9</a:t>
            </a:fld>
            <a:endParaRPr lang="de-CH" dirty="0"/>
          </a:p>
        </p:txBody>
      </p:sp>
    </p:spTree>
    <p:extLst>
      <p:ext uri="{BB962C8B-B14F-4D97-AF65-F5344CB8AC3E}">
        <p14:creationId xmlns:p14="http://schemas.microsoft.com/office/powerpoint/2010/main" val="285850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tags" Target="../tags/tag36.xml"/><Relationship Id="rId7" Type="http://schemas.openxmlformats.org/officeDocument/2006/relationships/image" Target="../media/image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tags" Target="../tags/tag27.xml"/><Relationship Id="rId7" Type="http://schemas.openxmlformats.org/officeDocument/2006/relationships/image" Target="../media/image3.w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wmf"/><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3" name="Inhaltsplatzhalter 2"/>
          <p:cNvSpPr>
            <a:spLocks noGrp="1"/>
          </p:cNvSpPr>
          <p:nvPr>
            <p:ph idx="1"/>
            <p:custDataLst>
              <p:tags r:id="rId2"/>
            </p:custDataLst>
          </p:nvPr>
        </p:nvSpPr>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47888" indent="-360000" defTabSz="720000">
              <a:spcBef>
                <a:spcPts val="0"/>
              </a:spcBef>
              <a:spcAft>
                <a:spcPts val="600"/>
              </a:spcAft>
              <a:buFont typeface="Arial" pitchFamily="34" charset="0"/>
              <a:buChar char="&gt;"/>
              <a:tabLst/>
              <a:defRPr sz="1700">
                <a:latin typeface="+mj-lt"/>
              </a:defRPr>
            </a:lvl6pPr>
            <a:lvl7pPr marL="2520000"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smtClean="0"/>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1310925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folie mit Bild MMZ">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83664"/>
          </a:xfrm>
          <a:prstGeom prst="rect">
            <a:avLst/>
          </a:prstGeom>
        </p:spPr>
      </p:pic>
      <p:sp>
        <p:nvSpPr>
          <p:cNvPr id="5" name="Textfeld 4"/>
          <p:cNvSpPr txBox="1"/>
          <p:nvPr>
            <p:custDataLst>
              <p:tags r:id="rId1"/>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249351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folie MMZ">
    <p:spTree>
      <p:nvGrpSpPr>
        <p:cNvPr id="1" name=""/>
        <p:cNvGrpSpPr/>
        <p:nvPr/>
      </p:nvGrpSpPr>
      <p:grpSpPr>
        <a:xfrm>
          <a:off x="0" y="0"/>
          <a:ext cx="0" cy="0"/>
          <a:chOff x="0" y="0"/>
          <a:chExt cx="0" cy="0"/>
        </a:xfrm>
      </p:grpSpPr>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1883664"/>
          </a:xfrm>
          <a:prstGeom prst="rect">
            <a:avLst/>
          </a:prstGeom>
        </p:spPr>
      </p:pic>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863614"/>
            <a:ext cx="9162000" cy="5031657"/>
          </a:xfrm>
          <a:prstGeom prst="rect">
            <a:avLst/>
          </a:prstGeom>
        </p:spPr>
      </p:pic>
      <p:sp>
        <p:nvSpPr>
          <p:cNvPr id="7" name="Textfeld 6"/>
          <p:cNvSpPr txBox="1"/>
          <p:nvPr>
            <p:custDataLst>
              <p:tags r:id="rId1"/>
            </p:custDataLst>
          </p:nvPr>
        </p:nvSpPr>
        <p:spPr>
          <a:xfrm>
            <a:off x="900000" y="2273097"/>
            <a:ext cx="8880764" cy="1049005"/>
          </a:xfrm>
          <a:prstGeom prst="rect">
            <a:avLst/>
          </a:prstGeom>
          <a:noFill/>
        </p:spPr>
        <p:txBody>
          <a:bodyPr wrap="square" lIns="0" tIns="0" rIns="0" bIns="0" rtlCol="0">
            <a:spAutoFit/>
          </a:bodyPr>
          <a:lstStyle/>
          <a:p>
            <a:pPr>
              <a:spcAft>
                <a:spcPts val="1700"/>
              </a:spcAft>
            </a:pPr>
            <a:r>
              <a:rPr lang="de-CH" sz="2700" b="1" smtClean="0">
                <a:solidFill>
                  <a:schemeClr val="bg1"/>
                </a:solidFill>
              </a:rPr>
              <a:t>Neuer Aargauer Lehrplan für die Volksschule
</a:t>
            </a:r>
            <a:endParaRPr lang="de-CH" sz="2700" b="1" dirty="0" smtClean="0">
              <a:solidFill>
                <a:schemeClr val="bg1"/>
              </a:solidFill>
            </a:endParaRPr>
          </a:p>
        </p:txBody>
      </p:sp>
      <p:sp>
        <p:nvSpPr>
          <p:cNvPr id="8" name="Textfeld 7"/>
          <p:cNvSpPr txBox="1"/>
          <p:nvPr>
            <p:custDataLst>
              <p:tags r:id="rId2"/>
            </p:custDataLst>
          </p:nvPr>
        </p:nvSpPr>
        <p:spPr>
          <a:xfrm>
            <a:off x="899592" y="2907800"/>
            <a:ext cx="7560000" cy="415498"/>
          </a:xfrm>
          <a:prstGeom prst="rect">
            <a:avLst/>
          </a:prstGeom>
          <a:noFill/>
        </p:spPr>
        <p:txBody>
          <a:bodyPr wrap="square" lIns="0" tIns="0" rIns="0" bIns="0" rtlCol="0">
            <a:spAutoFit/>
          </a:bodyPr>
          <a:lstStyle/>
          <a:p>
            <a:pPr>
              <a:spcAft>
                <a:spcPts val="0"/>
              </a:spcAft>
            </a:pPr>
            <a:r>
              <a:rPr lang="de-CH" sz="2700" b="1" smtClean="0">
                <a:solidFill>
                  <a:schemeClr val="tx1"/>
                </a:solidFill>
              </a:rPr>
              <a:t>für Schulen </a:t>
            </a:r>
            <a:endParaRPr lang="de-CH" sz="2700" b="1" dirty="0" smtClean="0">
              <a:solidFill>
                <a:schemeClr val="tx1"/>
              </a:solidFill>
            </a:endParaRPr>
          </a:p>
        </p:txBody>
      </p:sp>
      <p:sp>
        <p:nvSpPr>
          <p:cNvPr id="9" name="Textfeld 8"/>
          <p:cNvSpPr txBox="1"/>
          <p:nvPr>
            <p:custDataLst>
              <p:tags r:id="rId3"/>
            </p:custDataLst>
          </p:nvPr>
        </p:nvSpPr>
        <p:spPr>
          <a:xfrm>
            <a:off x="900000" y="3992400"/>
            <a:ext cx="43282" cy="184666"/>
          </a:xfrm>
          <a:prstGeom prst="rect">
            <a:avLst/>
          </a:prstGeom>
          <a:noFill/>
        </p:spPr>
        <p:txBody>
          <a:bodyPr wrap="none" lIns="0" tIns="0" rIns="0" bIns="0" rtlCol="0">
            <a:spAutoFit/>
          </a:bodyPr>
          <a:lstStyle/>
          <a:p>
            <a:pPr>
              <a:spcAft>
                <a:spcPts val="1400"/>
              </a:spcAft>
            </a:pPr>
            <a:r>
              <a:rPr lang="de-CH" sz="1200" b="1" smtClean="0">
                <a:solidFill>
                  <a:schemeClr val="tx1"/>
                </a:solidFill>
              </a:rPr>
              <a:t> </a:t>
            </a:r>
            <a:endParaRPr lang="de-CH" sz="1200" b="1" dirty="0" smtClean="0">
              <a:solidFill>
                <a:schemeClr val="tx1"/>
              </a:solidFill>
            </a:endParaRPr>
          </a:p>
        </p:txBody>
      </p:sp>
      <p:sp>
        <p:nvSpPr>
          <p:cNvPr id="10" name="Textfeld 9"/>
          <p:cNvSpPr txBox="1"/>
          <p:nvPr>
            <p:custDataLst>
              <p:tags r:id="rId4"/>
            </p:custDataLst>
          </p:nvPr>
        </p:nvSpPr>
        <p:spPr>
          <a:xfrm>
            <a:off x="900000" y="3992400"/>
            <a:ext cx="4712400" cy="276999"/>
          </a:xfrm>
          <a:prstGeom prst="rect">
            <a:avLst/>
          </a:prstGeom>
          <a:noFill/>
        </p:spPr>
        <p:txBody>
          <a:bodyPr wrap="square" rtlCol="0">
            <a:spAutoFit/>
          </a:bodyPr>
          <a:lstStyle/>
          <a:p>
            <a:r>
              <a:rPr lang="de-CH" sz="1200" b="1" smtClean="0"/>
              <a:t>Herbst 2018</a:t>
            </a:r>
            <a:endParaRPr lang="de-CH" sz="1200" b="1" dirty="0"/>
          </a:p>
        </p:txBody>
      </p:sp>
      <p:sp>
        <p:nvSpPr>
          <p:cNvPr id="12" name="Textfeld 11"/>
          <p:cNvSpPr txBox="1"/>
          <p:nvPr>
            <p:custDataLst>
              <p:tags r:id="rId5"/>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346662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haltsverzeichnis MMZ">
    <p:spTree>
      <p:nvGrpSpPr>
        <p:cNvPr id="1" name=""/>
        <p:cNvGrpSpPr/>
        <p:nvPr/>
      </p:nvGrpSpPr>
      <p:grpSpPr>
        <a:xfrm>
          <a:off x="0" y="0"/>
          <a:ext cx="0" cy="0"/>
          <a:chOff x="0" y="0"/>
          <a:chExt cx="0" cy="0"/>
        </a:xfrm>
      </p:grpSpPr>
      <p:sp>
        <p:nvSpPr>
          <p:cNvPr id="3" name="Foliennummernplatzhalter 2"/>
          <p:cNvSpPr>
            <a:spLocks noGrp="1"/>
          </p:cNvSpPr>
          <p:nvPr>
            <p:ph type="sldNum" sz="quarter" idx="10"/>
            <p:custDataLst>
              <p:tags r:id="rId1"/>
            </p:custDataLst>
          </p:nvPr>
        </p:nvSpPr>
        <p:spPr/>
        <p:txBody>
          <a:bodyPr/>
          <a:lstStyle/>
          <a:p>
            <a:fld id="{7D5615F9-FF83-43FC-8FF3-D35B6D287C06}" type="slidenum">
              <a:rPr lang="de-CH" smtClean="0"/>
              <a:t>‹Nr.›</a:t>
            </a:fld>
            <a:endParaRPr lang="de-CH" dirty="0"/>
          </a:p>
        </p:txBody>
      </p:sp>
      <p:sp>
        <p:nvSpPr>
          <p:cNvPr id="4" name="Textfeld 3"/>
          <p:cNvSpPr txBox="1"/>
          <p:nvPr>
            <p:custDataLst>
              <p:tags r:id="rId2"/>
            </p:custDataLst>
          </p:nvPr>
        </p:nvSpPr>
        <p:spPr>
          <a:xfrm>
            <a:off x="899591" y="1259998"/>
            <a:ext cx="3000821" cy="415498"/>
          </a:xfrm>
          <a:prstGeom prst="rect">
            <a:avLst/>
          </a:prstGeom>
          <a:noFill/>
        </p:spPr>
        <p:txBody>
          <a:bodyPr wrap="none" lIns="0" tIns="0" rIns="0" bIns="0" rtlCol="0">
            <a:spAutoFit/>
          </a:bodyPr>
          <a:lstStyle/>
          <a:p>
            <a:pPr marL="0" marR="0" indent="0" algn="l" defTabSz="720000" rtl="0" eaLnBrk="1" fontAlgn="auto" latinLnBrk="0" hangingPunct="1">
              <a:lnSpc>
                <a:spcPct val="100000"/>
              </a:lnSpc>
              <a:spcBef>
                <a:spcPts val="0"/>
              </a:spcBef>
              <a:spcAft>
                <a:spcPts val="0"/>
              </a:spcAft>
              <a:buClrTx/>
              <a:buSzTx/>
              <a:buFontTx/>
              <a:buNone/>
              <a:tabLst/>
              <a:defRPr/>
            </a:pPr>
            <a:r>
              <a:rPr lang="de-CH" sz="2700" b="1" kern="1200" smtClean="0">
                <a:solidFill>
                  <a:srgbClr val="0096DF"/>
                </a:solidFill>
                <a:latin typeface="Arial" pitchFamily="34" charset="0"/>
                <a:ea typeface="+mn-ea"/>
                <a:cs typeface="Arial" pitchFamily="34" charset="0"/>
              </a:rPr>
              <a:t>Inhaltsverzeichnis</a:t>
            </a:r>
            <a:endParaRPr lang="de-CH" sz="2700" b="1" kern="1200" dirty="0" smtClean="0">
              <a:solidFill>
                <a:srgbClr val="0096DF"/>
              </a:solidFill>
              <a:latin typeface="Arial" pitchFamily="34" charset="0"/>
              <a:ea typeface="+mn-ea"/>
              <a:cs typeface="Arial" pitchFamily="34" charset="0"/>
            </a:endParaRPr>
          </a:p>
        </p:txBody>
      </p:sp>
      <p:sp>
        <p:nvSpPr>
          <p:cNvPr id="5" name="Textplatzhalter 5"/>
          <p:cNvSpPr>
            <a:spLocks noGrp="1"/>
          </p:cNvSpPr>
          <p:nvPr>
            <p:ph type="body" sz="quarter" idx="11" hasCustomPrompt="1"/>
            <p:custDataLst>
              <p:tags r:id="rId3"/>
            </p:custDataLst>
          </p:nvPr>
        </p:nvSpPr>
        <p:spPr>
          <a:xfrm>
            <a:off x="900113" y="1872000"/>
            <a:ext cx="7559675" cy="4266000"/>
          </a:xfrm>
        </p:spPr>
        <p:txBody>
          <a:bodyPr/>
          <a:lstStyle>
            <a:lvl1pPr marL="360000" indent="-360000" defTabSz="720000">
              <a:buFontTx/>
              <a:buNone/>
              <a:defRPr/>
            </a:lvl1pPr>
            <a:lvl2pPr marL="900000" indent="-541338" defTabSz="720000">
              <a:buFontTx/>
              <a:buNone/>
              <a:defRPr/>
            </a:lvl2pPr>
            <a:lvl3pPr marL="719137" indent="0" defTabSz="720000">
              <a:buFontTx/>
              <a:buNone/>
              <a:defRPr/>
            </a:lvl3pPr>
            <a:lvl4pPr marL="1080000" indent="0" defTabSz="720000">
              <a:buFontTx/>
              <a:buNone/>
              <a:defRPr/>
            </a:lvl4pPr>
            <a:lvl5pPr marL="1438275" indent="0" defTabSz="720000">
              <a:buFontTx/>
              <a:buNone/>
              <a:defRPr/>
            </a:lvl5pPr>
            <a:lvl6pPr marL="1800000" indent="0" defTabSz="900000">
              <a:spcBef>
                <a:spcPts val="0"/>
              </a:spcBef>
              <a:spcAft>
                <a:spcPts val="600"/>
              </a:spcAft>
              <a:buNone/>
              <a:defRPr/>
            </a:lvl6pPr>
            <a:lvl7pPr marL="2160000" indent="0" defTabSz="900000">
              <a:spcBef>
                <a:spcPts val="0"/>
              </a:spcBef>
              <a:spcAft>
                <a:spcPts val="600"/>
              </a:spcAft>
              <a:buNone/>
              <a:defRPr/>
            </a:lvl7pPr>
            <a:lvl8pPr marL="2520000" indent="0" defTabSz="900000">
              <a:spcBef>
                <a:spcPts val="0"/>
              </a:spcBef>
              <a:spcAft>
                <a:spcPts val="600"/>
              </a:spcAft>
              <a:buNone/>
              <a:defRPr/>
            </a:lvl8pPr>
            <a:lvl9pPr marL="2880000" indent="0" defTabSz="900000">
              <a:spcBef>
                <a:spcPts val="0"/>
              </a:spcBef>
              <a:spcAft>
                <a:spcPts val="600"/>
              </a:spcAft>
              <a:buNone/>
              <a:defRPr/>
            </a:lvl9pPr>
          </a:lstStyle>
          <a:p>
            <a:pPr lvl="0"/>
            <a:r>
              <a:rPr lang="de-CH" smtClean="0"/>
              <a:t>Inhaltsverzeichnis wird automatisch erstellt</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smtClean="0"/>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883664"/>
          </a:xfrm>
          <a:prstGeom prst="rect">
            <a:avLst/>
          </a:prstGeom>
        </p:spPr>
      </p:pic>
    </p:spTree>
    <p:extLst>
      <p:ext uri="{BB962C8B-B14F-4D97-AF65-F5344CB8AC3E}">
        <p14:creationId xmlns:p14="http://schemas.microsoft.com/office/powerpoint/2010/main" val="3170497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custDataLst>
              <p:tags r:id="rId1"/>
            </p:custDataLst>
          </p:nvPr>
        </p:nvSpPr>
        <p:spPr>
          <a:xfrm>
            <a:off x="6588000" y="6525344"/>
            <a:ext cx="2133600" cy="300561"/>
          </a:xfrm>
          <a:prstGeom prst="rect">
            <a:avLst/>
          </a:prstGeom>
        </p:spPr>
        <p:txBody>
          <a:bodyPr/>
          <a:lstStyle>
            <a:lvl1pPr>
              <a:defRPr/>
            </a:lvl1pPr>
          </a:lstStyle>
          <a:p>
            <a:fld id="{351188DD-6605-4EF4-9E67-B567F731CE68}" type="slidenum">
              <a:rPr lang="de-CH">
                <a:solidFill>
                  <a:srgbClr val="000000"/>
                </a:solidFill>
              </a:rPr>
              <a:pPr/>
              <a:t>‹Nr.›</a:t>
            </a:fld>
            <a:endParaRPr lang="de-CH" dirty="0">
              <a:solidFill>
                <a:srgbClr val="000000"/>
              </a:solidFill>
            </a:endParaRPr>
          </a:p>
        </p:txBody>
      </p:sp>
      <p:sp>
        <p:nvSpPr>
          <p:cNvPr id="5" name="Rectangle 2"/>
          <p:cNvSpPr>
            <a:spLocks noGrp="1" noChangeArrowheads="1"/>
          </p:cNvSpPr>
          <p:nvPr>
            <p:ph type="title" hasCustomPrompt="1"/>
            <p:custDataLst>
              <p:tags r:id="rId2"/>
            </p:custDataLst>
          </p:nvPr>
        </p:nvSpPr>
        <p:spPr>
          <a:xfrm>
            <a:off x="629872" y="326517"/>
            <a:ext cx="7878827" cy="328286"/>
          </a:xfrm>
        </p:spPr>
        <p:txBody>
          <a:bodyPr anchor="t"/>
          <a:lstStyle>
            <a:lvl1pPr algn="r">
              <a:defRPr sz="2100" b="1" i="0" baseline="0"/>
            </a:lvl1pPr>
          </a:lstStyle>
          <a:p>
            <a:r>
              <a:rPr lang="de-CH" dirty="0" smtClean="0"/>
              <a:t>Titel durch Klicken hinzufügen</a:t>
            </a:r>
            <a:endParaRPr lang="de-CH" dirty="0"/>
          </a:p>
        </p:txBody>
      </p:sp>
      <p:sp>
        <p:nvSpPr>
          <p:cNvPr id="6" name="Rectangle 3"/>
          <p:cNvSpPr>
            <a:spLocks noGrp="1" noChangeArrowheads="1"/>
          </p:cNvSpPr>
          <p:nvPr>
            <p:ph type="body" idx="1" hasCustomPrompt="1"/>
            <p:custDataLst>
              <p:tags r:id="rId3"/>
            </p:custDataLst>
          </p:nvPr>
        </p:nvSpPr>
        <p:spPr>
          <a:xfrm>
            <a:off x="631229" y="1273749"/>
            <a:ext cx="7878827" cy="4767857"/>
          </a:xfrm>
        </p:spPr>
        <p:txBody>
          <a:bodyPr/>
          <a:lstStyle>
            <a:lvl1pPr>
              <a:spcBef>
                <a:spcPts val="1052"/>
              </a:spcBef>
              <a:defRPr sz="1800" b="0" i="0" baseline="0"/>
            </a:lvl1pPr>
          </a:lstStyle>
          <a:p>
            <a:pPr lvl="0"/>
            <a:r>
              <a:rPr lang="de-CH" dirty="0" smtClean="0"/>
              <a:t>Text durch Klicken hinzufügen</a:t>
            </a:r>
            <a:endParaRPr lang="de-CH" dirty="0"/>
          </a:p>
        </p:txBody>
      </p:sp>
    </p:spTree>
    <p:extLst>
      <p:ext uri="{BB962C8B-B14F-4D97-AF65-F5344CB8AC3E}">
        <p14:creationId xmlns:p14="http://schemas.microsoft.com/office/powerpoint/2010/main" val="2058584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4" name="Foliennummernplatzhalter 3"/>
          <p:cNvSpPr>
            <a:spLocks noGrp="1"/>
          </p:cNvSpPr>
          <p:nvPr>
            <p:ph type="sldNum" sz="quarter" idx="12"/>
            <p:custDataLst>
              <p:tags r:id="rId1"/>
            </p:custDataLst>
          </p:nvPr>
        </p:nvSpPr>
        <p:spPr>
          <a:xfrm>
            <a:off x="6588000" y="6525344"/>
            <a:ext cx="2133600" cy="300561"/>
          </a:xfrm>
          <a:prstGeom prst="rect">
            <a:avLst/>
          </a:prstGeom>
        </p:spPr>
        <p:txBody>
          <a:bodyPr/>
          <a:lstStyle>
            <a:lvl1pPr>
              <a:defRPr/>
            </a:lvl1pPr>
          </a:lstStyle>
          <a:p>
            <a:fld id="{351188DD-6605-4EF4-9E67-B567F731CE68}" type="slidenum">
              <a:rPr lang="de-CH">
                <a:solidFill>
                  <a:srgbClr val="000000"/>
                </a:solidFill>
              </a:rPr>
              <a:pPr/>
              <a:t>‹Nr.›</a:t>
            </a:fld>
            <a:endParaRPr lang="de-CH" dirty="0">
              <a:solidFill>
                <a:srgbClr val="000000"/>
              </a:solidFill>
            </a:endParaRPr>
          </a:p>
        </p:txBody>
      </p:sp>
      <p:sp>
        <p:nvSpPr>
          <p:cNvPr id="5" name="Rectangle 2"/>
          <p:cNvSpPr>
            <a:spLocks noGrp="1" noChangeArrowheads="1"/>
          </p:cNvSpPr>
          <p:nvPr>
            <p:ph type="title" hasCustomPrompt="1"/>
            <p:custDataLst>
              <p:tags r:id="rId2"/>
            </p:custDataLst>
          </p:nvPr>
        </p:nvSpPr>
        <p:spPr>
          <a:xfrm>
            <a:off x="629872" y="326517"/>
            <a:ext cx="7878827" cy="328286"/>
          </a:xfrm>
        </p:spPr>
        <p:txBody>
          <a:bodyPr anchor="t"/>
          <a:lstStyle>
            <a:lvl1pPr algn="r">
              <a:defRPr sz="2100" b="1" i="0" baseline="0"/>
            </a:lvl1pPr>
          </a:lstStyle>
          <a:p>
            <a:r>
              <a:rPr lang="de-CH" dirty="0" smtClean="0"/>
              <a:t>Titel durch Klicken hinzufügen</a:t>
            </a:r>
            <a:endParaRPr lang="de-CH" dirty="0"/>
          </a:p>
        </p:txBody>
      </p:sp>
      <p:sp>
        <p:nvSpPr>
          <p:cNvPr id="6" name="Rectangle 3"/>
          <p:cNvSpPr>
            <a:spLocks noGrp="1" noChangeArrowheads="1"/>
          </p:cNvSpPr>
          <p:nvPr>
            <p:ph type="body" idx="1" hasCustomPrompt="1"/>
            <p:custDataLst>
              <p:tags r:id="rId3"/>
            </p:custDataLst>
          </p:nvPr>
        </p:nvSpPr>
        <p:spPr>
          <a:xfrm>
            <a:off x="631229" y="1273749"/>
            <a:ext cx="7878827" cy="4767857"/>
          </a:xfrm>
        </p:spPr>
        <p:txBody>
          <a:bodyPr/>
          <a:lstStyle>
            <a:lvl1pPr>
              <a:spcBef>
                <a:spcPts val="1052"/>
              </a:spcBef>
              <a:defRPr sz="1800" b="0" i="0" baseline="0"/>
            </a:lvl1pPr>
          </a:lstStyle>
          <a:p>
            <a:pPr lvl="0"/>
            <a:r>
              <a:rPr lang="de-CH" dirty="0" smtClean="0"/>
              <a:t>Text durch Klicken hinzufügen</a:t>
            </a:r>
            <a:endParaRPr lang="de-CH" dirty="0"/>
          </a:p>
        </p:txBody>
      </p:sp>
    </p:spTree>
    <p:extLst>
      <p:ext uri="{BB962C8B-B14F-4D97-AF65-F5344CB8AC3E}">
        <p14:creationId xmlns:p14="http://schemas.microsoft.com/office/powerpoint/2010/main" val="3967730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custDataLst>
              <p:tags r:id="rId1"/>
            </p:custDataLst>
          </p:nvPr>
        </p:nvSpPr>
        <p:spPr>
          <a:xfrm>
            <a:off x="900000" y="1251751"/>
            <a:ext cx="7560000" cy="4886249"/>
          </a:xfrm>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3538"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60000" indent="-360000" defTabSz="720000">
              <a:spcBef>
                <a:spcPts val="0"/>
              </a:spcBef>
              <a:spcAft>
                <a:spcPts val="600"/>
              </a:spcAft>
              <a:buFont typeface="Arial" pitchFamily="34" charset="0"/>
              <a:buChar char="&gt;"/>
              <a:tabLst/>
              <a:defRPr sz="1700">
                <a:latin typeface="+mj-lt"/>
              </a:defRPr>
            </a:lvl6pPr>
            <a:lvl7pPr marL="2513013"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CH" dirty="0" smtClean="0"/>
              <a:t>Erste Ebene</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2" name="Foliennummernplatzhalter 1"/>
          <p:cNvSpPr>
            <a:spLocks noGrp="1"/>
          </p:cNvSpPr>
          <p:nvPr>
            <p:ph type="sldNum" sz="quarter" idx="10"/>
            <p:custDataLst>
              <p:tags r:id="rId2"/>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238861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ollflächiges Bild">
    <p:spTree>
      <p:nvGrpSpPr>
        <p:cNvPr id="1" name=""/>
        <p:cNvGrpSpPr/>
        <p:nvPr/>
      </p:nvGrpSpPr>
      <p:grpSpPr>
        <a:xfrm>
          <a:off x="0" y="0"/>
          <a:ext cx="0" cy="0"/>
          <a:chOff x="0" y="0"/>
          <a:chExt cx="0" cy="0"/>
        </a:xfrm>
      </p:grpSpPr>
      <p:sp>
        <p:nvSpPr>
          <p:cNvPr id="5" name="Bildplatzhalter 4"/>
          <p:cNvSpPr>
            <a:spLocks noGrp="1"/>
          </p:cNvSpPr>
          <p:nvPr>
            <p:ph type="pic" sz="quarter" idx="10"/>
            <p:custDataLst>
              <p:tags r:id="rId1"/>
            </p:custDataLst>
          </p:nvPr>
        </p:nvSpPr>
        <p:spPr>
          <a:xfrm>
            <a:off x="0" y="1"/>
            <a:ext cx="9144000" cy="6412182"/>
          </a:xfrm>
        </p:spPr>
        <p:txBody>
          <a:bodyPr/>
          <a:lstStyle/>
          <a:p>
            <a:r>
              <a:rPr lang="de-DE" smtClean="0"/>
              <a:t>Bild durch Klicken auf Symbol hinzufügen</a:t>
            </a:r>
            <a:endParaRPr lang="de-CH"/>
          </a:p>
        </p:txBody>
      </p:sp>
      <p:sp>
        <p:nvSpPr>
          <p:cNvPr id="2" name="Foliennummernplatzhalter 1"/>
          <p:cNvSpPr>
            <a:spLocks noGrp="1"/>
          </p:cNvSpPr>
          <p:nvPr>
            <p:ph type="sldNum" sz="quarter" idx="11"/>
            <p:custDataLst>
              <p:tags r:id="rId2"/>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36852129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7" name="Inhaltsplatzhalter 2"/>
          <p:cNvSpPr>
            <a:spLocks noGrp="1"/>
          </p:cNvSpPr>
          <p:nvPr>
            <p:ph idx="1"/>
            <p:custDataLst>
              <p:tags r:id="rId2"/>
            </p:custDataLst>
          </p:nvPr>
        </p:nvSpPr>
        <p:spPr>
          <a:xfrm>
            <a:off x="900000" y="1872000"/>
            <a:ext cx="3599992" cy="4266000"/>
          </a:xfrm>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60000" indent="-360000" defTabSz="720000">
              <a:spcBef>
                <a:spcPts val="0"/>
              </a:spcBef>
              <a:spcAft>
                <a:spcPts val="600"/>
              </a:spcAft>
              <a:buFont typeface="Arial" pitchFamily="34" charset="0"/>
              <a:buChar char="&gt;"/>
              <a:tabLst/>
              <a:defRPr sz="1700">
                <a:latin typeface="+mj-lt"/>
              </a:defRPr>
            </a:lvl6pPr>
            <a:lvl7pPr marL="2520000"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smtClean="0"/>
          </a:p>
        </p:txBody>
      </p:sp>
      <p:sp>
        <p:nvSpPr>
          <p:cNvPr id="8" name="Inhaltsplatzhalter 2"/>
          <p:cNvSpPr>
            <a:spLocks noGrp="1"/>
          </p:cNvSpPr>
          <p:nvPr>
            <p:ph idx="10"/>
            <p:custDataLst>
              <p:tags r:id="rId3"/>
            </p:custDataLst>
          </p:nvPr>
        </p:nvSpPr>
        <p:spPr>
          <a:xfrm>
            <a:off x="4860032" y="1872000"/>
            <a:ext cx="3599968" cy="4266000"/>
          </a:xfrm>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60000" indent="-360000" defTabSz="900000">
              <a:spcBef>
                <a:spcPts val="0"/>
              </a:spcBef>
              <a:spcAft>
                <a:spcPts val="600"/>
              </a:spcAft>
              <a:buFont typeface="Arial" pitchFamily="34" charset="0"/>
              <a:buChar char="&gt;"/>
              <a:tabLst/>
              <a:defRPr sz="1700">
                <a:latin typeface="+mj-lt"/>
              </a:defRPr>
            </a:lvl6pPr>
            <a:lvl7pPr marL="2520000" indent="-360000" defTabSz="900000">
              <a:spcBef>
                <a:spcPts val="0"/>
              </a:spcBef>
              <a:spcAft>
                <a:spcPts val="600"/>
              </a:spcAft>
              <a:buFont typeface="Arial" pitchFamily="34" charset="0"/>
              <a:buChar char="&gt;"/>
              <a:defRPr sz="1700">
                <a:latin typeface="+mj-lt"/>
              </a:defRPr>
            </a:lvl7pPr>
            <a:lvl8pPr marL="2867025" indent="-354013" defTabSz="900000">
              <a:spcBef>
                <a:spcPts val="0"/>
              </a:spcBef>
              <a:spcAft>
                <a:spcPts val="600"/>
              </a:spcAft>
              <a:buFont typeface="Arial" pitchFamily="34" charset="0"/>
              <a:buChar char="&gt;"/>
              <a:defRPr sz="1700">
                <a:latin typeface="+mj-lt"/>
              </a:defRPr>
            </a:lvl8pPr>
            <a:lvl9pPr marL="3240000" indent="-360000" defTabSz="900000">
              <a:spcBef>
                <a:spcPts val="0"/>
              </a:spcBef>
              <a:spcAft>
                <a:spcPts val="600"/>
              </a:spcAft>
              <a:buFont typeface="Arial" pitchFamily="34" charset="0"/>
              <a:buChar char="&gt;"/>
              <a:defRPr sz="1700">
                <a:latin typeface="+mj-lt"/>
              </a:defRPr>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smtClean="0"/>
          </a:p>
        </p:txBody>
      </p:sp>
      <p:sp>
        <p:nvSpPr>
          <p:cNvPr id="3" name="Foliennummernplatzhalter 2"/>
          <p:cNvSpPr>
            <a:spLocks noGrp="1"/>
          </p:cNvSpPr>
          <p:nvPr>
            <p:ph type="sldNum" sz="quarter" idx="11"/>
            <p:custDataLst>
              <p:tags r:id="rId4"/>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4125246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
    <p:spTree>
      <p:nvGrpSpPr>
        <p:cNvPr id="1" name=""/>
        <p:cNvGrpSpPr/>
        <p:nvPr/>
      </p:nvGrpSpPr>
      <p:grpSpPr>
        <a:xfrm>
          <a:off x="0" y="0"/>
          <a:ext cx="0" cy="0"/>
          <a:chOff x="0" y="0"/>
          <a:chExt cx="0" cy="0"/>
        </a:xfrm>
      </p:grpSpPr>
      <p:sp>
        <p:nvSpPr>
          <p:cNvPr id="7" name="Titel 1"/>
          <p:cNvSpPr>
            <a:spLocks noGrp="1"/>
          </p:cNvSpPr>
          <p:nvPr>
            <p:ph type="title" hasCustomPrompt="1"/>
            <p:custDataLst>
              <p:tags r:id="rId1"/>
            </p:custDataLst>
          </p:nvPr>
        </p:nvSpPr>
        <p:spPr>
          <a:xfrm>
            <a:off x="900000" y="1260000"/>
            <a:ext cx="7560000" cy="612000"/>
          </a:xfrm>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8" name="Textplatzhalter 3"/>
          <p:cNvSpPr>
            <a:spLocks noGrp="1"/>
          </p:cNvSpPr>
          <p:nvPr>
            <p:ph type="body" sz="quarter" idx="10" hasCustomPrompt="1"/>
            <p:custDataLst>
              <p:tags r:id="rId2"/>
            </p:custDataLst>
          </p:nvPr>
        </p:nvSpPr>
        <p:spPr>
          <a:xfrm>
            <a:off x="899590" y="1872000"/>
            <a:ext cx="7560842" cy="4266000"/>
          </a:xfrm>
        </p:spPr>
        <p:txBody>
          <a:bodyPr/>
          <a:lstStyle>
            <a:lvl1pPr marL="360000" indent="-360000" defTabSz="720000">
              <a:buFontTx/>
              <a:buNone/>
              <a:defRPr/>
            </a:lvl1pPr>
            <a:lvl2pPr marL="360000" indent="-360000" defTabSz="720000">
              <a:buFontTx/>
              <a:buNone/>
              <a:defRPr b="1"/>
            </a:lvl2pPr>
            <a:lvl3pPr marL="900000" indent="-541338" defTabSz="720000">
              <a:buFontTx/>
              <a:buNone/>
              <a:defRPr/>
            </a:lvl3pPr>
            <a:lvl4pPr marL="900000" indent="-541338" defTabSz="720000">
              <a:buFontTx/>
              <a:buNone/>
              <a:tabLst/>
              <a:defRPr b="1"/>
            </a:lvl4pPr>
          </a:lstStyle>
          <a:p>
            <a:pPr lvl="0"/>
            <a:r>
              <a:rPr lang="de-CH" smtClean="0"/>
              <a:t>Positionsindikatoren werden automatisch erstellt</a:t>
            </a:r>
          </a:p>
          <a:p>
            <a:pPr lvl="1"/>
            <a:r>
              <a:rPr lang="de-CH" smtClean="0"/>
              <a:t>Zweite Ebene</a:t>
            </a:r>
          </a:p>
          <a:p>
            <a:pPr lvl="2"/>
            <a:r>
              <a:rPr lang="de-CH" smtClean="0"/>
              <a:t>Dritte Ebene</a:t>
            </a:r>
          </a:p>
          <a:p>
            <a:pPr lvl="3"/>
            <a:r>
              <a:rPr lang="de-CH" smtClean="0"/>
              <a:t>Vierte Ebene</a:t>
            </a:r>
            <a:endParaRPr lang="de-CH" dirty="0" smtClean="0"/>
          </a:p>
        </p:txBody>
      </p:sp>
      <p:sp>
        <p:nvSpPr>
          <p:cNvPr id="2" name="Foliennummernplatzhalter 1"/>
          <p:cNvSpPr>
            <a:spLocks noGrp="1"/>
          </p:cNvSpPr>
          <p:nvPr>
            <p:ph type="sldNum" sz="quarter" idx="11"/>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3096365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nterkapitel">
    <p:spTree>
      <p:nvGrpSpPr>
        <p:cNvPr id="1" name=""/>
        <p:cNvGrpSpPr/>
        <p:nvPr/>
      </p:nvGrpSpPr>
      <p:grpSpPr>
        <a:xfrm>
          <a:off x="0" y="0"/>
          <a:ext cx="0" cy="0"/>
          <a:chOff x="0" y="0"/>
          <a:chExt cx="0" cy="0"/>
        </a:xfrm>
      </p:grpSpPr>
      <p:sp>
        <p:nvSpPr>
          <p:cNvPr id="7" name="Titel 1"/>
          <p:cNvSpPr>
            <a:spLocks noGrp="1"/>
          </p:cNvSpPr>
          <p:nvPr>
            <p:ph type="title" hasCustomPrompt="1"/>
            <p:custDataLst>
              <p:tags r:id="rId1"/>
            </p:custDataLst>
          </p:nvPr>
        </p:nvSpPr>
        <p:spPr>
          <a:xfrm>
            <a:off x="900000" y="1260000"/>
            <a:ext cx="7560000" cy="612000"/>
          </a:xfrm>
        </p:spPr>
        <p:txBody>
          <a:bodyPr/>
          <a:lstStyle>
            <a:lvl1pPr marL="720000" indent="-720000" defTabSz="720000">
              <a:buFont typeface="+mj-lt"/>
              <a:buNone/>
              <a:defRPr/>
            </a:lvl1pPr>
          </a:lstStyle>
          <a:p>
            <a:r>
              <a:rPr lang="de-CH" dirty="0" smtClean="0"/>
              <a:t>1.1	Titel durch Klicken bearbeiten</a:t>
            </a:r>
            <a:endParaRPr lang="de-CH" dirty="0"/>
          </a:p>
        </p:txBody>
      </p:sp>
      <p:sp>
        <p:nvSpPr>
          <p:cNvPr id="4" name="Textplatzhalter 3"/>
          <p:cNvSpPr>
            <a:spLocks noGrp="1"/>
          </p:cNvSpPr>
          <p:nvPr>
            <p:ph type="body" sz="quarter" idx="10" hasCustomPrompt="1"/>
            <p:custDataLst>
              <p:tags r:id="rId2"/>
            </p:custDataLst>
          </p:nvPr>
        </p:nvSpPr>
        <p:spPr>
          <a:xfrm>
            <a:off x="899590" y="1872000"/>
            <a:ext cx="7560842" cy="4266000"/>
          </a:xfrm>
        </p:spPr>
        <p:txBody>
          <a:bodyPr/>
          <a:lstStyle>
            <a:lvl1pPr marL="360000" indent="-360000" defTabSz="720000">
              <a:buFontTx/>
              <a:buNone/>
              <a:defRPr/>
            </a:lvl1pPr>
            <a:lvl2pPr marL="360000" indent="-360000" defTabSz="720000">
              <a:buFontTx/>
              <a:buNone/>
              <a:defRPr b="1"/>
            </a:lvl2pPr>
            <a:lvl3pPr marL="900000" indent="-541338" defTabSz="720000">
              <a:buFontTx/>
              <a:buNone/>
              <a:defRPr/>
            </a:lvl3pPr>
            <a:lvl4pPr marL="900000" indent="-541338" defTabSz="720000">
              <a:buFontTx/>
              <a:buNone/>
              <a:tabLst/>
              <a:defRPr b="1"/>
            </a:lvl4pPr>
          </a:lstStyle>
          <a:p>
            <a:pPr lvl="0"/>
            <a:r>
              <a:rPr lang="de-CH" smtClean="0"/>
              <a:t>Positionsindikatoren werden automatisch erstellt</a:t>
            </a:r>
          </a:p>
          <a:p>
            <a:pPr lvl="1"/>
            <a:r>
              <a:rPr lang="de-CH" smtClean="0"/>
              <a:t>Zweite Ebene</a:t>
            </a:r>
          </a:p>
          <a:p>
            <a:pPr lvl="2"/>
            <a:r>
              <a:rPr lang="de-CH" smtClean="0"/>
              <a:t>Dritte Ebene</a:t>
            </a:r>
          </a:p>
          <a:p>
            <a:pPr lvl="3"/>
            <a:r>
              <a:rPr lang="de-CH" smtClean="0"/>
              <a:t>Vierte Ebene</a:t>
            </a:r>
            <a:endParaRPr lang="de-CH" dirty="0" smtClean="0"/>
          </a:p>
        </p:txBody>
      </p:sp>
      <p:sp>
        <p:nvSpPr>
          <p:cNvPr id="2" name="Foliennummernplatzhalter 1"/>
          <p:cNvSpPr>
            <a:spLocks noGrp="1"/>
          </p:cNvSpPr>
          <p:nvPr>
            <p:ph type="sldNum" sz="quarter" idx="11"/>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28348785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pic>
        <p:nvPicPr>
          <p:cNvPr id="4" name="Grafik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0" y="0"/>
            <a:ext cx="9144000" cy="1881949"/>
          </a:xfrm>
          <a:prstGeom prst="rect">
            <a:avLst/>
          </a:prstGeom>
        </p:spPr>
      </p:pic>
      <p:sp>
        <p:nvSpPr>
          <p:cNvPr id="5" name="Textfeld 4"/>
          <p:cNvSpPr txBox="1"/>
          <p:nvPr>
            <p:custDataLst>
              <p:tags r:id="rId2"/>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425294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863614"/>
            <a:ext cx="9162000" cy="5031657"/>
          </a:xfrm>
          <a:prstGeom prst="rect">
            <a:avLst/>
          </a:prstGeom>
        </p:spPr>
      </p:pic>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1881949"/>
          </a:xfrm>
          <a:prstGeom prst="rect">
            <a:avLst/>
          </a:prstGeom>
        </p:spPr>
      </p:pic>
      <p:sp>
        <p:nvSpPr>
          <p:cNvPr id="3" name="Textfeld 2"/>
          <p:cNvSpPr txBox="1"/>
          <p:nvPr>
            <p:custDataLst>
              <p:tags r:id="rId1"/>
            </p:custDataLst>
          </p:nvPr>
        </p:nvSpPr>
        <p:spPr>
          <a:xfrm>
            <a:off x="900000" y="2273097"/>
            <a:ext cx="8880764" cy="1049005"/>
          </a:xfrm>
          <a:prstGeom prst="rect">
            <a:avLst/>
          </a:prstGeom>
          <a:noFill/>
        </p:spPr>
        <p:txBody>
          <a:bodyPr wrap="square" lIns="0" tIns="0" rIns="0" bIns="0" rtlCol="0">
            <a:spAutoFit/>
          </a:bodyPr>
          <a:lstStyle/>
          <a:p>
            <a:pPr>
              <a:spcAft>
                <a:spcPts val="1700"/>
              </a:spcAft>
            </a:pPr>
            <a:r>
              <a:rPr lang="de-CH" sz="2700" b="1" smtClean="0">
                <a:solidFill>
                  <a:schemeClr val="bg1"/>
                </a:solidFill>
              </a:rPr>
              <a:t>Neuer Aargauer Lehrplan für die Volksschule
</a:t>
            </a:r>
            <a:endParaRPr lang="de-CH" sz="2700" b="1" dirty="0" smtClean="0">
              <a:solidFill>
                <a:schemeClr val="bg1"/>
              </a:solidFill>
            </a:endParaRPr>
          </a:p>
        </p:txBody>
      </p:sp>
      <p:sp>
        <p:nvSpPr>
          <p:cNvPr id="7" name="Textfeld 6"/>
          <p:cNvSpPr txBox="1"/>
          <p:nvPr>
            <p:custDataLst>
              <p:tags r:id="rId2"/>
            </p:custDataLst>
          </p:nvPr>
        </p:nvSpPr>
        <p:spPr>
          <a:xfrm>
            <a:off x="899592" y="2907800"/>
            <a:ext cx="7560000" cy="415498"/>
          </a:xfrm>
          <a:prstGeom prst="rect">
            <a:avLst/>
          </a:prstGeom>
          <a:noFill/>
        </p:spPr>
        <p:txBody>
          <a:bodyPr wrap="square" lIns="0" tIns="0" rIns="0" bIns="0" rtlCol="0">
            <a:spAutoFit/>
          </a:bodyPr>
          <a:lstStyle/>
          <a:p>
            <a:pPr>
              <a:spcAft>
                <a:spcPts val="0"/>
              </a:spcAft>
            </a:pPr>
            <a:r>
              <a:rPr lang="de-CH" sz="2700" b="1" smtClean="0">
                <a:solidFill>
                  <a:schemeClr val="tx1"/>
                </a:solidFill>
              </a:rPr>
              <a:t>für Schulen </a:t>
            </a:r>
            <a:endParaRPr lang="de-CH" sz="2700" b="1" dirty="0" smtClean="0">
              <a:solidFill>
                <a:schemeClr val="tx1"/>
              </a:solidFill>
            </a:endParaRPr>
          </a:p>
        </p:txBody>
      </p:sp>
      <p:sp>
        <p:nvSpPr>
          <p:cNvPr id="8" name="Textfeld 7"/>
          <p:cNvSpPr txBox="1"/>
          <p:nvPr>
            <p:custDataLst>
              <p:tags r:id="rId3"/>
            </p:custDataLst>
          </p:nvPr>
        </p:nvSpPr>
        <p:spPr>
          <a:xfrm>
            <a:off x="900000" y="3992400"/>
            <a:ext cx="43282" cy="184666"/>
          </a:xfrm>
          <a:prstGeom prst="rect">
            <a:avLst/>
          </a:prstGeom>
          <a:noFill/>
        </p:spPr>
        <p:txBody>
          <a:bodyPr wrap="none" lIns="0" tIns="0" rIns="0" bIns="0" rtlCol="0">
            <a:spAutoFit/>
          </a:bodyPr>
          <a:lstStyle/>
          <a:p>
            <a:pPr>
              <a:spcAft>
                <a:spcPts val="1400"/>
              </a:spcAft>
            </a:pPr>
            <a:r>
              <a:rPr lang="de-CH" sz="1200" b="1" smtClean="0">
                <a:solidFill>
                  <a:schemeClr val="tx1"/>
                </a:solidFill>
              </a:rPr>
              <a:t> </a:t>
            </a:r>
            <a:endParaRPr lang="de-CH" sz="1200" b="1" dirty="0" smtClean="0">
              <a:solidFill>
                <a:schemeClr val="tx1"/>
              </a:solidFill>
            </a:endParaRPr>
          </a:p>
        </p:txBody>
      </p:sp>
      <p:sp>
        <p:nvSpPr>
          <p:cNvPr id="2" name="Textfeld 1"/>
          <p:cNvSpPr txBox="1"/>
          <p:nvPr>
            <p:custDataLst>
              <p:tags r:id="rId4"/>
            </p:custDataLst>
          </p:nvPr>
        </p:nvSpPr>
        <p:spPr>
          <a:xfrm>
            <a:off x="900000" y="3992400"/>
            <a:ext cx="4712400" cy="276999"/>
          </a:xfrm>
          <a:prstGeom prst="rect">
            <a:avLst/>
          </a:prstGeom>
          <a:noFill/>
        </p:spPr>
        <p:txBody>
          <a:bodyPr wrap="square" rtlCol="0">
            <a:spAutoFit/>
          </a:bodyPr>
          <a:lstStyle/>
          <a:p>
            <a:r>
              <a:rPr lang="de-CH" sz="1200" b="1" smtClean="0"/>
              <a:t>Herbst 2018</a:t>
            </a:r>
            <a:endParaRPr lang="de-CH" sz="1200" b="1" dirty="0"/>
          </a:p>
        </p:txBody>
      </p:sp>
      <p:sp>
        <p:nvSpPr>
          <p:cNvPr id="9" name="Textfeld 8"/>
          <p:cNvSpPr txBox="1"/>
          <p:nvPr>
            <p:custDataLst>
              <p:tags r:id="rId5"/>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6168843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sverzeichnis">
    <p:spTree>
      <p:nvGrpSpPr>
        <p:cNvPr id="1" name=""/>
        <p:cNvGrpSpPr/>
        <p:nvPr/>
      </p:nvGrpSpPr>
      <p:grpSpPr>
        <a:xfrm>
          <a:off x="0" y="0"/>
          <a:ext cx="0" cy="0"/>
          <a:chOff x="0" y="0"/>
          <a:chExt cx="0" cy="0"/>
        </a:xfrm>
      </p:grpSpPr>
      <p:sp>
        <p:nvSpPr>
          <p:cNvPr id="4" name="Textfeld 3"/>
          <p:cNvSpPr txBox="1"/>
          <p:nvPr>
            <p:custDataLst>
              <p:tags r:id="rId1"/>
            </p:custDataLst>
          </p:nvPr>
        </p:nvSpPr>
        <p:spPr>
          <a:xfrm>
            <a:off x="899591" y="1259998"/>
            <a:ext cx="3000821" cy="415498"/>
          </a:xfrm>
          <a:prstGeom prst="rect">
            <a:avLst/>
          </a:prstGeom>
          <a:noFill/>
        </p:spPr>
        <p:txBody>
          <a:bodyPr wrap="none" lIns="0" tIns="0" rIns="0" bIns="0" rtlCol="0">
            <a:spAutoFit/>
          </a:bodyPr>
          <a:lstStyle/>
          <a:p>
            <a:pPr marL="0" marR="0" indent="0" algn="l" defTabSz="720000" rtl="0" eaLnBrk="1" fontAlgn="auto" latinLnBrk="0" hangingPunct="1">
              <a:lnSpc>
                <a:spcPct val="100000"/>
              </a:lnSpc>
              <a:spcBef>
                <a:spcPts val="0"/>
              </a:spcBef>
              <a:spcAft>
                <a:spcPts val="0"/>
              </a:spcAft>
              <a:buClrTx/>
              <a:buSzTx/>
              <a:buFontTx/>
              <a:buNone/>
              <a:tabLst/>
              <a:defRPr/>
            </a:pPr>
            <a:r>
              <a:rPr lang="de-CH" sz="2700" b="1" kern="1200" smtClean="0">
                <a:solidFill>
                  <a:srgbClr val="0096DF"/>
                </a:solidFill>
                <a:latin typeface="Arial" pitchFamily="34" charset="0"/>
                <a:ea typeface="+mn-ea"/>
                <a:cs typeface="Arial" pitchFamily="34" charset="0"/>
              </a:rPr>
              <a:t>Inhaltsverzeichnis</a:t>
            </a:r>
            <a:endParaRPr lang="de-CH" sz="2700" b="1" kern="1200" dirty="0" smtClean="0">
              <a:solidFill>
                <a:srgbClr val="0096DF"/>
              </a:solidFill>
              <a:latin typeface="Arial" pitchFamily="34" charset="0"/>
              <a:ea typeface="+mn-ea"/>
              <a:cs typeface="Arial" pitchFamily="34" charset="0"/>
            </a:endParaRPr>
          </a:p>
        </p:txBody>
      </p:sp>
      <p:sp>
        <p:nvSpPr>
          <p:cNvPr id="6" name="Textplatzhalter 5"/>
          <p:cNvSpPr>
            <a:spLocks noGrp="1"/>
          </p:cNvSpPr>
          <p:nvPr>
            <p:ph type="body" sz="quarter" idx="10" hasCustomPrompt="1"/>
            <p:custDataLst>
              <p:tags r:id="rId2"/>
            </p:custDataLst>
          </p:nvPr>
        </p:nvSpPr>
        <p:spPr>
          <a:xfrm>
            <a:off x="900113" y="1872000"/>
            <a:ext cx="7559675" cy="4266000"/>
          </a:xfrm>
        </p:spPr>
        <p:txBody>
          <a:bodyPr/>
          <a:lstStyle>
            <a:lvl1pPr marL="360000" indent="-360000" defTabSz="720000">
              <a:buFontTx/>
              <a:buNone/>
              <a:defRPr/>
            </a:lvl1pPr>
            <a:lvl2pPr marL="900000" indent="-541338" defTabSz="720000">
              <a:buFontTx/>
              <a:buNone/>
              <a:defRPr/>
            </a:lvl2pPr>
            <a:lvl3pPr marL="719137" indent="0" defTabSz="720000">
              <a:buFontTx/>
              <a:buNone/>
              <a:defRPr/>
            </a:lvl3pPr>
            <a:lvl4pPr marL="1080000" indent="0" defTabSz="720000">
              <a:buFontTx/>
              <a:buNone/>
              <a:defRPr/>
            </a:lvl4pPr>
            <a:lvl5pPr marL="1438275" indent="0" defTabSz="720000">
              <a:buFontTx/>
              <a:buNone/>
              <a:defRPr/>
            </a:lvl5pPr>
            <a:lvl6pPr marL="1800000" indent="0" defTabSz="900000">
              <a:spcBef>
                <a:spcPts val="0"/>
              </a:spcBef>
              <a:spcAft>
                <a:spcPts val="600"/>
              </a:spcAft>
              <a:buNone/>
              <a:defRPr/>
            </a:lvl6pPr>
            <a:lvl7pPr marL="2160000" indent="0" defTabSz="900000">
              <a:spcBef>
                <a:spcPts val="0"/>
              </a:spcBef>
              <a:spcAft>
                <a:spcPts val="600"/>
              </a:spcAft>
              <a:buNone/>
              <a:defRPr/>
            </a:lvl7pPr>
            <a:lvl8pPr marL="2520000" indent="0" defTabSz="900000">
              <a:spcBef>
                <a:spcPts val="0"/>
              </a:spcBef>
              <a:spcAft>
                <a:spcPts val="600"/>
              </a:spcAft>
              <a:buNone/>
              <a:defRPr/>
            </a:lvl8pPr>
            <a:lvl9pPr marL="2880000" indent="0" defTabSz="900000">
              <a:spcBef>
                <a:spcPts val="0"/>
              </a:spcBef>
              <a:spcAft>
                <a:spcPts val="600"/>
              </a:spcAft>
              <a:buNone/>
              <a:defRPr/>
            </a:lvl9pPr>
          </a:lstStyle>
          <a:p>
            <a:pPr lvl="0"/>
            <a:r>
              <a:rPr lang="de-CH" smtClean="0"/>
              <a:t>Inhaltsverzeichnis wird automatisch erstellt</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smtClean="0"/>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260157"/>
          </a:xfrm>
          <a:prstGeom prst="rect">
            <a:avLst/>
          </a:prstGeom>
        </p:spPr>
      </p:pic>
      <p:sp>
        <p:nvSpPr>
          <p:cNvPr id="2" name="Foliennummernplatzhalter 1"/>
          <p:cNvSpPr>
            <a:spLocks noGrp="1"/>
          </p:cNvSpPr>
          <p:nvPr>
            <p:ph type="sldNum" sz="quarter" idx="11"/>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19963797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customXml" Target="../../customXml/item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custDataLst>
              <p:tags r:id="rId17"/>
            </p:custDataLst>
          </p:nvPr>
        </p:nvSpPr>
        <p:spPr>
          <a:xfrm>
            <a:off x="900000" y="1260000"/>
            <a:ext cx="7560000" cy="612000"/>
          </a:xfrm>
          <a:prstGeom prst="rect">
            <a:avLst/>
          </a:prstGeom>
        </p:spPr>
        <p:txBody>
          <a:bodyPr vert="horz" lIns="0" tIns="0" rIns="0" bIns="0" rtlCol="0" anchor="t" anchorCtr="0">
            <a:noAutofit/>
          </a:bodyPr>
          <a:lstStyle/>
          <a:p>
            <a:r>
              <a:rPr lang="de-CH" dirty="0" smtClean="0"/>
              <a:t>Titelmasterformat durch Klicken bearbeiten</a:t>
            </a:r>
            <a:endParaRPr lang="de-CH" dirty="0"/>
          </a:p>
        </p:txBody>
      </p:sp>
      <p:sp>
        <p:nvSpPr>
          <p:cNvPr id="3" name="Textplatzhalter 2"/>
          <p:cNvSpPr>
            <a:spLocks noGrp="1"/>
          </p:cNvSpPr>
          <p:nvPr>
            <p:ph type="body" idx="1"/>
            <p:custDataLst>
              <p:tags r:id="rId18"/>
            </p:custDataLst>
          </p:nvPr>
        </p:nvSpPr>
        <p:spPr>
          <a:xfrm>
            <a:off x="900000" y="1872000"/>
            <a:ext cx="7560000" cy="4266000"/>
          </a:xfrm>
          <a:prstGeom prst="rect">
            <a:avLst/>
          </a:prstGeom>
        </p:spPr>
        <p:txBody>
          <a:bodyPr vert="horz" lIns="0" tIns="0" rIns="0" bIns="0" rtlCol="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pic>
        <p:nvPicPr>
          <p:cNvPr id="5" name="Grafik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6411600"/>
            <a:ext cx="9144000" cy="463486"/>
          </a:xfrm>
          <a:prstGeom prst="rect">
            <a:avLst/>
          </a:prstGeom>
        </p:spPr>
      </p:pic>
      <p:sp>
        <p:nvSpPr>
          <p:cNvPr id="4" name="Textfeld 3"/>
          <p:cNvSpPr txBox="1"/>
          <p:nvPr>
            <p:custDataLst>
              <p:tags r:id="rId19"/>
            </p:custDataLst>
          </p:nvPr>
        </p:nvSpPr>
        <p:spPr>
          <a:xfrm>
            <a:off x="900000" y="6577200"/>
            <a:ext cx="5832240" cy="230832"/>
          </a:xfrm>
          <a:prstGeom prst="rect">
            <a:avLst/>
          </a:prstGeom>
          <a:noFill/>
        </p:spPr>
        <p:txBody>
          <a:bodyPr wrap="square" rtlCol="0">
            <a:spAutoFit/>
          </a:bodyPr>
          <a:lstStyle/>
          <a:p>
            <a:r>
              <a:rPr lang="de-CH" sz="900" b="1" smtClean="0"/>
              <a:t>DEPARTEMENT BILDUNG, KULTUR UND SPORT</a:t>
            </a:r>
            <a:endParaRPr lang="de-CH" sz="900" b="1" dirty="0"/>
          </a:p>
        </p:txBody>
      </p:sp>
      <p:sp>
        <p:nvSpPr>
          <p:cNvPr id="6" name="Foliennummernplatzhalter 5"/>
          <p:cNvSpPr>
            <a:spLocks noGrp="1"/>
          </p:cNvSpPr>
          <p:nvPr>
            <p:ph type="sldNum" sz="quarter" idx="4"/>
            <p:custDataLst>
              <p:tags r:id="rId20"/>
            </p:custDataLst>
          </p:nvPr>
        </p:nvSpPr>
        <p:spPr>
          <a:xfrm>
            <a:off x="6588000" y="6525344"/>
            <a:ext cx="2133600" cy="300561"/>
          </a:xfrm>
          <a:prstGeom prst="rect">
            <a:avLst/>
          </a:prstGeom>
        </p:spPr>
        <p:txBody>
          <a:bodyPr vert="horz" lIns="91440" tIns="45720" rIns="91440" bIns="45720" rtlCol="0" anchor="ctr"/>
          <a:lstStyle>
            <a:lvl1pPr algn="r">
              <a:defRPr lang="de-CH" sz="900" b="0" kern="1200" smtClean="0">
                <a:solidFill>
                  <a:schemeClr val="tx1"/>
                </a:solidFill>
                <a:latin typeface="+mn-lt"/>
                <a:ea typeface="+mn-ea"/>
                <a:cs typeface="+mn-cs"/>
              </a:defRPr>
            </a:lvl1pPr>
          </a:lstStyle>
          <a:p>
            <a:fld id="{7D5615F9-FF83-43FC-8FF3-D35B6D287C06}" type="slidenum">
              <a:rPr lang="de-CH" smtClean="0"/>
              <a:pPr/>
              <a:t>‹Nr.›</a:t>
            </a:fld>
            <a:endParaRPr lang="de-CH" dirty="0"/>
          </a:p>
        </p:txBody>
      </p:sp>
    </p:spTree>
    <p:custDataLst>
      <p:custData r:id="rId16"/>
    </p:custDataLst>
    <p:extLst>
      <p:ext uri="{BB962C8B-B14F-4D97-AF65-F5344CB8AC3E}">
        <p14:creationId xmlns:p14="http://schemas.microsoft.com/office/powerpoint/2010/main" val="1476940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689" r:id="rId14"/>
  </p:sldLayoutIdLst>
  <p:timing>
    <p:tnLst>
      <p:par>
        <p:cTn id="1" dur="indefinite" restart="never" nodeType="tmRoot"/>
      </p:par>
    </p:tnLst>
  </p:timing>
  <p:hf hdr="0" ftr="0" dt="0"/>
  <p:txStyles>
    <p:titleStyle>
      <a:lvl1pPr marL="360000" indent="-360000" algn="l" defTabSz="720000" rtl="0" eaLnBrk="1" latinLnBrk="0" hangingPunct="1">
        <a:spcBef>
          <a:spcPct val="0"/>
        </a:spcBef>
        <a:buNone/>
        <a:defRPr sz="2700" b="1" kern="1200">
          <a:solidFill>
            <a:srgbClr val="0096DF"/>
          </a:solidFill>
          <a:latin typeface="Arial" pitchFamily="34" charset="0"/>
          <a:ea typeface="+mj-ea"/>
          <a:cs typeface="Arial" pitchFamily="34" charset="0"/>
        </a:defRPr>
      </a:lvl1pPr>
    </p:titleStyle>
    <p:bodyStyle>
      <a:lvl1pPr marL="360000"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1pPr>
      <a:lvl2pPr marL="720000" indent="-360363"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2pPr>
      <a:lvl3pPr marL="1080000"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3pPr>
      <a:lvl4pPr marL="1438275"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4pPr>
      <a:lvl5pPr marL="1800000"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5pPr>
      <a:lvl6pPr marL="216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6pPr>
      <a:lvl7pPr marL="252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7pPr>
      <a:lvl8pPr marL="288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8pPr>
      <a:lvl9pPr marL="324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50.xml"/><Relationship Id="rId7" Type="http://schemas.openxmlformats.org/officeDocument/2006/relationships/notesSlide" Target="../notesSlides/notesSlide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7.xml"/><Relationship Id="rId5" Type="http://schemas.openxmlformats.org/officeDocument/2006/relationships/tags" Target="../tags/tag52.xml"/><Relationship Id="rId4" Type="http://schemas.openxmlformats.org/officeDocument/2006/relationships/tags" Target="../tags/tag51.xml"/></Relationships>
</file>

<file path=ppt/slides/_rels/slide1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5.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101.xml"/></Relationships>
</file>

<file path=ppt/slides/_rels/slide1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17.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111.xml"/></Relationships>
</file>

<file path=ppt/slides/_rels/slide16.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hyperlink" Target="http://ag.lehrplan.ch/" TargetMode="External"/><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7.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56.xml"/></Relationships>
</file>

<file path=ppt/slides/_rels/slide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62.xml"/><Relationship Id="rId7"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tags" Target="../tags/tag68.xml"/><Relationship Id="rId7" Type="http://schemas.openxmlformats.org/officeDocument/2006/relationships/notesSlide" Target="../notesSlides/notesSlide5.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3.xml"/><Relationship Id="rId5" Type="http://schemas.openxmlformats.org/officeDocument/2006/relationships/tags" Target="../tags/tag70.xml"/><Relationship Id="rId10" Type="http://schemas.openxmlformats.org/officeDocument/2006/relationships/image" Target="../media/image9.png"/><Relationship Id="rId4" Type="http://schemas.openxmlformats.org/officeDocument/2006/relationships/tags" Target="../tags/tag69.xml"/><Relationship Id="rId9" Type="http://schemas.openxmlformats.org/officeDocument/2006/relationships/hyperlink" Target="http://www.lehrplan.c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73.xml"/><Relationship Id="rId7" Type="http://schemas.openxmlformats.org/officeDocument/2006/relationships/notesSlide" Target="../notesSlides/notesSlide6.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1.xml"/><Relationship Id="rId5" Type="http://schemas.openxmlformats.org/officeDocument/2006/relationships/tags" Target="../tags/tag75.xml"/><Relationship Id="rId4" Type="http://schemas.openxmlformats.org/officeDocument/2006/relationships/tags" Target="../tags/tag7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8.xml"/><Relationship Id="rId7" Type="http://schemas.openxmlformats.org/officeDocument/2006/relationships/notesSlide" Target="../notesSlides/notesSlide7.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4.xml"/><Relationship Id="rId5" Type="http://schemas.openxmlformats.org/officeDocument/2006/relationships/tags" Target="../tags/tag80.xml"/><Relationship Id="rId10" Type="http://schemas.openxmlformats.org/officeDocument/2006/relationships/image" Target="../media/image12.png"/><Relationship Id="rId4" Type="http://schemas.openxmlformats.org/officeDocument/2006/relationships/tags" Target="../tags/tag79.xml"/><Relationship Id="rId9" Type="http://schemas.openxmlformats.org/officeDocument/2006/relationships/hyperlink" Target="https://ag.lehrplan.ch/index.php?code=a|6|1|7|0|1&amp;hilit=101JJRHLqFfDAw7DWqRGy5aSYXagJtg7B#101JJRHLqFfDAw7DWqRGy5aSYXagJtg7B"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3.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84.xml"/></Relationships>
</file>

<file path=ppt/slides/_rels/slide9.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image" Target="../media/image14.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notesSlide" Target="../notesSlides/notesSlide9.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slideLayout" Target="../slideLayouts/slideLayout4.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7"/>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1833959"/>
            <a:ext cx="9143999" cy="5051425"/>
          </a:xfrm>
          <a:prstGeom prst="rect">
            <a:avLst/>
          </a:prstGeom>
        </p:spPr>
      </p:pic>
      <p:sp>
        <p:nvSpPr>
          <p:cNvPr id="3" name="Rechteck 2"/>
          <p:cNvSpPr/>
          <p:nvPr>
            <p:custDataLst>
              <p:tags r:id="rId2"/>
            </p:custDataLst>
          </p:nvPr>
        </p:nvSpPr>
        <p:spPr>
          <a:xfrm>
            <a:off x="899592" y="2232000"/>
            <a:ext cx="8244000" cy="252028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CH" sz="2700" b="1" dirty="0">
              <a:solidFill>
                <a:schemeClr val="tx1"/>
              </a:solidFill>
            </a:endParaRPr>
          </a:p>
          <a:p>
            <a:endParaRPr lang="de-CH" dirty="0">
              <a:solidFill>
                <a:schemeClr val="tx1"/>
              </a:solidFill>
            </a:endParaRPr>
          </a:p>
        </p:txBody>
      </p:sp>
      <p:sp>
        <p:nvSpPr>
          <p:cNvPr id="4" name="Textfeld 3"/>
          <p:cNvSpPr txBox="1"/>
          <p:nvPr>
            <p:custDataLst>
              <p:tags r:id="rId3"/>
            </p:custDataLst>
          </p:nvPr>
        </p:nvSpPr>
        <p:spPr>
          <a:xfrm>
            <a:off x="1080000" y="3140124"/>
            <a:ext cx="7560000" cy="415498"/>
          </a:xfrm>
          <a:prstGeom prst="rect">
            <a:avLst/>
          </a:prstGeom>
          <a:noFill/>
        </p:spPr>
        <p:txBody>
          <a:bodyPr wrap="square" lIns="0" tIns="0" rIns="0" bIns="0" rtlCol="0">
            <a:spAutoFit/>
          </a:bodyPr>
          <a:lstStyle/>
          <a:p>
            <a:r>
              <a:rPr lang="de-CH" sz="2700" b="1" smtClean="0">
                <a:solidFill>
                  <a:prstClr val="black"/>
                </a:solidFill>
              </a:rPr>
              <a:t>für Schulen </a:t>
            </a:r>
            <a:endParaRPr lang="de-CH" sz="2700" b="1" dirty="0" smtClean="0">
              <a:solidFill>
                <a:prstClr val="black"/>
              </a:solidFill>
            </a:endParaRPr>
          </a:p>
        </p:txBody>
      </p:sp>
      <p:sp>
        <p:nvSpPr>
          <p:cNvPr id="5" name="Textfeld 4"/>
          <p:cNvSpPr txBox="1"/>
          <p:nvPr>
            <p:custDataLst>
              <p:tags r:id="rId4"/>
            </p:custDataLst>
          </p:nvPr>
        </p:nvSpPr>
        <p:spPr>
          <a:xfrm>
            <a:off x="1080000" y="2505421"/>
            <a:ext cx="7560000" cy="507831"/>
          </a:xfrm>
          <a:prstGeom prst="rect">
            <a:avLst/>
          </a:prstGeom>
          <a:noFill/>
        </p:spPr>
        <p:txBody>
          <a:bodyPr wrap="none" lIns="0" tIns="0" rIns="0" bIns="0" rtlCol="0">
            <a:noAutofit/>
          </a:bodyPr>
          <a:lstStyle/>
          <a:p>
            <a:pPr>
              <a:spcAft>
                <a:spcPts val="1700"/>
              </a:spcAft>
            </a:pPr>
            <a:r>
              <a:rPr lang="de-CH" sz="2700" b="1" smtClean="0">
                <a:solidFill>
                  <a:srgbClr val="0096DF"/>
                </a:solidFill>
              </a:rPr>
              <a:t>Neuer Aargauer Lehrplan für die Volksschule
</a:t>
            </a:r>
            <a:endParaRPr lang="de-CH" sz="2700" b="1" dirty="0" smtClean="0">
              <a:solidFill>
                <a:srgbClr val="0096DF"/>
              </a:solidFill>
            </a:endParaRPr>
          </a:p>
        </p:txBody>
      </p:sp>
      <p:sp>
        <p:nvSpPr>
          <p:cNvPr id="6" name="Textfeld 5"/>
          <p:cNvSpPr txBox="1"/>
          <p:nvPr>
            <p:custDataLst>
              <p:tags r:id="rId5"/>
            </p:custDataLst>
          </p:nvPr>
        </p:nvSpPr>
        <p:spPr>
          <a:xfrm>
            <a:off x="1080000" y="4222800"/>
            <a:ext cx="4096800" cy="276999"/>
          </a:xfrm>
          <a:prstGeom prst="rect">
            <a:avLst/>
          </a:prstGeom>
          <a:noFill/>
        </p:spPr>
        <p:txBody>
          <a:bodyPr wrap="square" lIns="0" rtlCol="0">
            <a:spAutoFit/>
          </a:bodyPr>
          <a:lstStyle/>
          <a:p>
            <a:r>
              <a:rPr lang="de-CH" sz="1200" b="1" smtClean="0"/>
              <a:t>Herbst 2018</a:t>
            </a:r>
            <a:endParaRPr lang="de-CH" sz="1200" b="1" dirty="0"/>
          </a:p>
        </p:txBody>
      </p:sp>
    </p:spTree>
    <p:extLst>
      <p:ext uri="{BB962C8B-B14F-4D97-AF65-F5344CB8AC3E}">
        <p14:creationId xmlns:p14="http://schemas.microsoft.com/office/powerpoint/2010/main" val="1230272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Ethik, Religionen, Gemeinschaften (ERG)</a:t>
            </a:r>
            <a:endParaRPr lang="de-CH" dirty="0"/>
          </a:p>
        </p:txBody>
      </p:sp>
      <p:sp>
        <p:nvSpPr>
          <p:cNvPr id="3" name="Inhaltsplatzhalter 2"/>
          <p:cNvSpPr>
            <a:spLocks noGrp="1"/>
          </p:cNvSpPr>
          <p:nvPr>
            <p:ph idx="1"/>
            <p:custDataLst>
              <p:tags r:id="rId2"/>
            </p:custDataLst>
          </p:nvPr>
        </p:nvSpPr>
        <p:spPr/>
        <p:txBody>
          <a:bodyPr/>
          <a:lstStyle/>
          <a:p>
            <a:pPr marL="0" indent="0">
              <a:buNone/>
            </a:pPr>
            <a:r>
              <a:rPr lang="de-CH" dirty="0"/>
              <a:t>Die drei Perspektiven Ethik, Religionen, Gemeinschaft sind in verschiedenen Kompetenzbereichen abgebildet und im Unterricht gleichwertig zu gewichten</a:t>
            </a:r>
            <a:r>
              <a:rPr lang="de-CH" dirty="0" smtClean="0"/>
              <a:t>.</a:t>
            </a:r>
          </a:p>
          <a:p>
            <a:pPr marL="0" indent="0">
              <a:buNone/>
            </a:pPr>
            <a:r>
              <a:rPr lang="de-CH" dirty="0" smtClean="0"/>
              <a:t> </a:t>
            </a:r>
          </a:p>
          <a:p>
            <a:r>
              <a:rPr lang="de-CH" dirty="0" smtClean="0"/>
              <a:t>Perspektive "Ethik"</a:t>
            </a:r>
            <a:br>
              <a:rPr lang="de-CH" dirty="0" smtClean="0"/>
            </a:br>
            <a:r>
              <a:rPr lang="de-CH" b="1" dirty="0" smtClean="0"/>
              <a:t>Nachdenken über das Leben</a:t>
            </a:r>
            <a:r>
              <a:rPr lang="de-CH" dirty="0" smtClean="0"/>
              <a:t> und die Lebensführung</a:t>
            </a:r>
            <a:br>
              <a:rPr lang="de-CH" dirty="0" smtClean="0"/>
            </a:br>
            <a:endParaRPr lang="de-CH" dirty="0" smtClean="0"/>
          </a:p>
          <a:p>
            <a:r>
              <a:rPr lang="de-CH" dirty="0" smtClean="0"/>
              <a:t>Perspektive "Religionen"</a:t>
            </a:r>
            <a:br>
              <a:rPr lang="de-CH" dirty="0" smtClean="0"/>
            </a:br>
            <a:r>
              <a:rPr lang="de-CH" dirty="0" smtClean="0"/>
              <a:t>Die Grossen </a:t>
            </a:r>
            <a:r>
              <a:rPr lang="de-CH" b="1" dirty="0" smtClean="0"/>
              <a:t>Weltreligionen</a:t>
            </a:r>
            <a:r>
              <a:rPr lang="de-CH" dirty="0" smtClean="0"/>
              <a:t> und die Auswirkungen auf das gesellschaftliche Zusammenleben</a:t>
            </a:r>
            <a:br>
              <a:rPr lang="de-CH" dirty="0" smtClean="0"/>
            </a:br>
            <a:endParaRPr lang="de-CH" dirty="0" smtClean="0"/>
          </a:p>
          <a:p>
            <a:r>
              <a:rPr lang="de-CH" dirty="0" smtClean="0"/>
              <a:t>Perspektive "Gemeinschaft"</a:t>
            </a:r>
            <a:br>
              <a:rPr lang="de-CH" dirty="0" smtClean="0"/>
            </a:br>
            <a:r>
              <a:rPr lang="de-CH" b="1" dirty="0" smtClean="0"/>
              <a:t>Lebenskundliche</a:t>
            </a:r>
            <a:r>
              <a:rPr lang="de-CH" b="1" dirty="0"/>
              <a:t> </a:t>
            </a:r>
            <a:r>
              <a:rPr lang="de-CH" b="1" dirty="0" smtClean="0"/>
              <a:t>Themen</a:t>
            </a:r>
            <a:r>
              <a:rPr lang="de-CH" dirty="0" smtClean="0"/>
              <a:t>, z.B. Zusammenleben in der Klasse</a:t>
            </a:r>
          </a:p>
          <a:p>
            <a:pPr marL="0" indent="0">
              <a:buNone/>
            </a:pPr>
            <a:endParaRPr lang="de-CH" dirty="0"/>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10</a:t>
            </a:fld>
            <a:endParaRPr lang="de-CH" dirty="0"/>
          </a:p>
        </p:txBody>
      </p:sp>
    </p:spTree>
    <p:extLst>
      <p:ext uri="{BB962C8B-B14F-4D97-AF65-F5344CB8AC3E}">
        <p14:creationId xmlns:p14="http://schemas.microsoft.com/office/powerpoint/2010/main" val="105281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Aargauer Inhalte	</a:t>
            </a:r>
            <a:endParaRPr lang="de-CH" b="0" dirty="0"/>
          </a:p>
        </p:txBody>
      </p:sp>
      <p:sp>
        <p:nvSpPr>
          <p:cNvPr id="3" name="Inhaltsplatzhalter 2"/>
          <p:cNvSpPr>
            <a:spLocks noGrp="1"/>
          </p:cNvSpPr>
          <p:nvPr>
            <p:ph idx="1"/>
            <p:custDataLst>
              <p:tags r:id="rId2"/>
            </p:custDataLst>
          </p:nvPr>
        </p:nvSpPr>
        <p:spPr/>
        <p:txBody>
          <a:bodyPr/>
          <a:lstStyle/>
          <a:p>
            <a:r>
              <a:rPr lang="de-CH" dirty="0"/>
              <a:t>Die Änderungen sind marginal und ausgewogen, es ist keine zusätzliche Unterrichtszeit dafür </a:t>
            </a:r>
            <a:r>
              <a:rPr lang="de-CH" dirty="0" smtClean="0"/>
              <a:t>notwendig </a:t>
            </a:r>
            <a:endParaRPr lang="de-CH" dirty="0"/>
          </a:p>
          <a:p>
            <a:r>
              <a:rPr lang="de-CH" dirty="0" smtClean="0"/>
              <a:t>Beispiele für </a:t>
            </a:r>
            <a:r>
              <a:rPr lang="de-CH" b="1" dirty="0" smtClean="0"/>
              <a:t>inhaltliche Ergänzungen</a:t>
            </a:r>
            <a:r>
              <a:rPr lang="de-CH" dirty="0" smtClean="0"/>
              <a:t/>
            </a:r>
            <a:br>
              <a:rPr lang="de-CH" dirty="0" smtClean="0"/>
            </a:br>
            <a:r>
              <a:rPr lang="de-CH" dirty="0" smtClean="0"/>
              <a:t>in RZG: Aargau: Vom Landwirtschafts- zum Industriekanton</a:t>
            </a:r>
            <a:r>
              <a:rPr lang="de-CH" dirty="0"/>
              <a:t/>
            </a:r>
            <a:br>
              <a:rPr lang="de-CH" dirty="0"/>
            </a:br>
            <a:r>
              <a:rPr lang="de-CH" dirty="0" smtClean="0"/>
              <a:t>in WAH: Aargauer Rezepte als Beispiel aufgeführt</a:t>
            </a:r>
            <a:r>
              <a:rPr lang="de-CH" dirty="0"/>
              <a:t/>
            </a:r>
            <a:br>
              <a:rPr lang="de-CH" dirty="0"/>
            </a:br>
            <a:r>
              <a:rPr lang="de-CH" dirty="0" smtClean="0"/>
              <a:t>in Musik: Aargauer Liedgut</a:t>
            </a:r>
          </a:p>
          <a:p>
            <a:r>
              <a:rPr lang="de-CH" dirty="0" smtClean="0"/>
              <a:t>Die </a:t>
            </a:r>
            <a:r>
              <a:rPr lang="de-CH" b="1" dirty="0" smtClean="0"/>
              <a:t>Deutschschweizer Basisschrift </a:t>
            </a:r>
            <a:r>
              <a:rPr lang="de-CH" dirty="0" smtClean="0"/>
              <a:t>wird verbindlich eingeführt.</a:t>
            </a:r>
          </a:p>
          <a:p>
            <a:r>
              <a:rPr lang="de-CH" dirty="0" smtClean="0"/>
              <a:t>Informationen zu </a:t>
            </a:r>
            <a:r>
              <a:rPr lang="de-CH" b="1" dirty="0" smtClean="0"/>
              <a:t>ausserschulischen Lernorten </a:t>
            </a:r>
            <a:r>
              <a:rPr lang="de-CH" dirty="0" smtClean="0"/>
              <a:t>im Kanton Aargau</a:t>
            </a:r>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11</a:t>
            </a:fld>
            <a:endParaRPr lang="de-CH" dirty="0"/>
          </a:p>
        </p:txBody>
      </p:sp>
      <p:pic>
        <p:nvPicPr>
          <p:cNvPr id="6"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4499992" y="4293096"/>
            <a:ext cx="4378200" cy="194586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961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custDataLst>
              <p:tags r:id="rId1"/>
            </p:custDataLst>
          </p:nvPr>
        </p:nvSpPr>
        <p:spPr/>
        <p:txBody>
          <a:bodyPr/>
          <a:lstStyle/>
          <a:p>
            <a:fld id="{7D5615F9-FF83-43FC-8FF3-D35B6D287C06}" type="slidenum">
              <a:rPr lang="de-CH" smtClean="0"/>
              <a:t>12</a:t>
            </a:fld>
            <a:endParaRPr lang="de-CH" dirty="0"/>
          </a:p>
        </p:txBody>
      </p:sp>
      <p:sp>
        <p:nvSpPr>
          <p:cNvPr id="6" name="Titel 1"/>
          <p:cNvSpPr txBox="1">
            <a:spLocks/>
          </p:cNvSpPr>
          <p:nvPr>
            <p:custDataLst>
              <p:tags r:id="rId2"/>
            </p:custDataLst>
          </p:nvPr>
        </p:nvSpPr>
        <p:spPr>
          <a:xfrm>
            <a:off x="251520" y="1290167"/>
            <a:ext cx="6264288" cy="800848"/>
          </a:xfrm>
          <a:prstGeom prst="rect">
            <a:avLst/>
          </a:prstGeom>
        </p:spPr>
        <p:txBody>
          <a:bodyPr/>
          <a:lstStyle>
            <a:lvl1pPr marL="360000" indent="-360000" algn="l" defTabSz="720000" rtl="0" eaLnBrk="1" latinLnBrk="0" hangingPunct="1">
              <a:spcBef>
                <a:spcPct val="0"/>
              </a:spcBef>
              <a:buNone/>
              <a:defRPr sz="2700" b="1" kern="1200">
                <a:solidFill>
                  <a:srgbClr val="0096DF"/>
                </a:solidFill>
                <a:latin typeface="Arial" pitchFamily="34" charset="0"/>
                <a:ea typeface="+mj-ea"/>
                <a:cs typeface="Arial" pitchFamily="34" charset="0"/>
              </a:defRPr>
            </a:lvl1pPr>
          </a:lstStyle>
          <a:p>
            <a:r>
              <a:rPr lang="de-CH" dirty="0" smtClean="0"/>
              <a:t>Stundentafel </a:t>
            </a:r>
          </a:p>
          <a:p>
            <a:r>
              <a:rPr lang="de-CH" dirty="0" smtClean="0"/>
              <a:t>Primarschule</a:t>
            </a:r>
            <a:endParaRPr lang="de-CH" b="0" dirty="0"/>
          </a:p>
        </p:txBody>
      </p:sp>
      <p:pic>
        <p:nvPicPr>
          <p:cNvPr id="3076" name="Picture 4" descr="https://stammdaten.lehrplan.ch/pdf_inhalte/illustrationen/94/web/AG_U_Stundentafel_Primar.png"/>
          <p:cNvPicPr>
            <a:picLocks noChangeAspect="1" noChangeArrowheads="1"/>
          </p:cNvPicPr>
          <p:nvPr>
            <p:custDataLst>
              <p:tags r:id="rId3"/>
            </p:custDataLst>
          </p:nvPr>
        </p:nvPicPr>
        <p:blipFill rotWithShape="1">
          <a:blip r:embed="rId5" cstate="print">
            <a:extLst>
              <a:ext uri="{28A0092B-C50C-407E-A947-70E740481C1C}">
                <a14:useLocalDpi xmlns:a14="http://schemas.microsoft.com/office/drawing/2010/main" val="0"/>
              </a:ext>
            </a:extLst>
          </a:blip>
          <a:srcRect b="7827"/>
          <a:stretch/>
        </p:blipFill>
        <p:spPr bwMode="auto">
          <a:xfrm>
            <a:off x="2915816" y="620688"/>
            <a:ext cx="611030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88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Was ist neu?</a:t>
            </a:r>
            <a:endParaRPr lang="de-CH" dirty="0"/>
          </a:p>
        </p:txBody>
      </p:sp>
      <p:sp>
        <p:nvSpPr>
          <p:cNvPr id="3" name="Inhaltsplatzhalter 2"/>
          <p:cNvSpPr>
            <a:spLocks noGrp="1"/>
          </p:cNvSpPr>
          <p:nvPr>
            <p:ph idx="1"/>
            <p:custDataLst>
              <p:tags r:id="rId2"/>
            </p:custDataLst>
          </p:nvPr>
        </p:nvSpPr>
        <p:spPr/>
        <p:txBody>
          <a:bodyPr/>
          <a:lstStyle/>
          <a:p>
            <a:pPr marL="0" indent="0">
              <a:buNone/>
            </a:pPr>
            <a:r>
              <a:rPr lang="de-CH" dirty="0" smtClean="0"/>
              <a:t>Stundentafel PRIMARSCHULE</a:t>
            </a:r>
          </a:p>
          <a:p>
            <a:pPr marL="0" indent="0">
              <a:buNone/>
            </a:pPr>
            <a:endParaRPr lang="de-CH" dirty="0" smtClean="0"/>
          </a:p>
          <a:p>
            <a:r>
              <a:rPr lang="de-CH" dirty="0" smtClean="0"/>
              <a:t>Höhere </a:t>
            </a:r>
            <a:r>
              <a:rPr lang="de-CH" dirty="0" err="1" smtClean="0"/>
              <a:t>Pflichtlektionenzahl</a:t>
            </a:r>
            <a:r>
              <a:rPr lang="de-CH" dirty="0" smtClean="0"/>
              <a:t> in der 1. und 2. Klasse</a:t>
            </a:r>
          </a:p>
          <a:p>
            <a:r>
              <a:rPr lang="de-CH" b="1" dirty="0" smtClean="0"/>
              <a:t>Französisch</a:t>
            </a:r>
            <a:r>
              <a:rPr lang="de-CH" dirty="0" smtClean="0"/>
              <a:t> wird ab der 5. Klasse mit je 3 Lektionen unterrichtet.</a:t>
            </a:r>
          </a:p>
          <a:p>
            <a:pPr lvl="1"/>
            <a:r>
              <a:rPr lang="de-CH" dirty="0" smtClean="0">
                <a:solidFill>
                  <a:srgbClr val="0096DF"/>
                </a:solidFill>
                <a:latin typeface="Arial" pitchFamily="34" charset="0"/>
                <a:ea typeface="+mj-ea"/>
              </a:rPr>
              <a:t>Im </a:t>
            </a:r>
            <a:r>
              <a:rPr lang="de-CH" dirty="0">
                <a:solidFill>
                  <a:srgbClr val="0096DF"/>
                </a:solidFill>
                <a:latin typeface="Arial" pitchFamily="34" charset="0"/>
                <a:ea typeface="+mj-ea"/>
              </a:rPr>
              <a:t>SJ 2020/21 erhalten Sechstklässlerinnen und Sechstklässler</a:t>
            </a:r>
            <a:r>
              <a:rPr lang="de-CH" b="1" dirty="0">
                <a:solidFill>
                  <a:srgbClr val="0096DF"/>
                </a:solidFill>
                <a:latin typeface="Arial" pitchFamily="34" charset="0"/>
                <a:ea typeface="+mj-ea"/>
              </a:rPr>
              <a:t> 4 Lektionen Französischunterricht.</a:t>
            </a:r>
          </a:p>
          <a:p>
            <a:r>
              <a:rPr lang="de-CH" dirty="0"/>
              <a:t>Das </a:t>
            </a:r>
            <a:r>
              <a:rPr lang="de-CH" b="1" dirty="0"/>
              <a:t>Modul "Medien und Informatik" </a:t>
            </a:r>
            <a:r>
              <a:rPr lang="de-CH" dirty="0"/>
              <a:t>wird neu </a:t>
            </a:r>
            <a:r>
              <a:rPr lang="de-CH" dirty="0" smtClean="0"/>
              <a:t>in </a:t>
            </a:r>
            <a:r>
              <a:rPr lang="de-CH" dirty="0"/>
              <a:t>die Stundentafel aufgenommen.</a:t>
            </a:r>
          </a:p>
          <a:p>
            <a:r>
              <a:rPr lang="de-CH" b="1" dirty="0" smtClean="0"/>
              <a:t>"Textiles und Technisches Gestalten" </a:t>
            </a:r>
            <a:r>
              <a:rPr lang="de-CH" dirty="0" smtClean="0"/>
              <a:t>als gemeinsames Anliegen verstehen</a:t>
            </a:r>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13</a:t>
            </a:fld>
            <a:endParaRPr lang="de-CH" dirty="0"/>
          </a:p>
        </p:txBody>
      </p:sp>
    </p:spTree>
    <p:extLst>
      <p:ext uri="{BB962C8B-B14F-4D97-AF65-F5344CB8AC3E}">
        <p14:creationId xmlns:p14="http://schemas.microsoft.com/office/powerpoint/2010/main" val="155066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Beurteilen </a:t>
            </a:r>
            <a:endParaRPr lang="de-DE" dirty="0"/>
          </a:p>
        </p:txBody>
      </p:sp>
      <p:sp>
        <p:nvSpPr>
          <p:cNvPr id="3" name="Inhaltsplatzhalter 2"/>
          <p:cNvSpPr>
            <a:spLocks noGrp="1"/>
          </p:cNvSpPr>
          <p:nvPr>
            <p:ph idx="1"/>
          </p:nvPr>
        </p:nvSpPr>
        <p:spPr>
          <a:xfrm>
            <a:off x="933772" y="1878029"/>
            <a:ext cx="7886700" cy="3437206"/>
          </a:xfrm>
        </p:spPr>
        <p:txBody>
          <a:bodyPr/>
          <a:lstStyle/>
          <a:p>
            <a:pPr marL="0" indent="0">
              <a:buNone/>
            </a:pPr>
            <a:r>
              <a:rPr lang="de-CH" b="1" dirty="0" smtClean="0"/>
              <a:t>Wie bisher </a:t>
            </a:r>
          </a:p>
          <a:p>
            <a:pPr lvl="1"/>
            <a:r>
              <a:rPr lang="de-CH" dirty="0" smtClean="0"/>
              <a:t>1. Klasse Primarschule: Lernbericht in Worten </a:t>
            </a:r>
          </a:p>
          <a:p>
            <a:pPr lvl="1"/>
            <a:r>
              <a:rPr lang="de-CH" dirty="0" smtClean="0"/>
              <a:t>Ab 2. Klasse Primarschule: Noten im Zwischenbericht und Jahreszeugnis; Selbst- und Sozialkompetenzen im Zwischenbericht</a:t>
            </a:r>
          </a:p>
          <a:p>
            <a:pPr lvl="1"/>
            <a:r>
              <a:rPr lang="de-CH" dirty="0" smtClean="0"/>
              <a:t>Promotion auf Grundlage der Jahresnoten in den Kern- und Erweiterungsfächern</a:t>
            </a:r>
            <a:endParaRPr lang="de-CH" dirty="0"/>
          </a:p>
          <a:p>
            <a:pPr marL="0" lvl="1" indent="0">
              <a:spcBef>
                <a:spcPts val="750"/>
              </a:spcBef>
              <a:buNone/>
            </a:pPr>
            <a:r>
              <a:rPr lang="de-CH" b="1" dirty="0" smtClean="0"/>
              <a:t>Anpassungen</a:t>
            </a:r>
            <a:r>
              <a:rPr lang="de-CH" dirty="0" smtClean="0"/>
              <a:t> </a:t>
            </a:r>
            <a:endParaRPr lang="de-CH" dirty="0"/>
          </a:p>
          <a:p>
            <a:pPr lvl="1"/>
            <a:r>
              <a:rPr lang="de-CH" dirty="0"/>
              <a:t>Anpassung des Einschätzungsbogens Kindergarten an die Systematik des neuen Lehrplans </a:t>
            </a:r>
          </a:p>
          <a:p>
            <a:pPr lvl="1"/>
            <a:r>
              <a:rPr lang="de-CH" dirty="0"/>
              <a:t>Überprüfung der Selbst- und Sozialkompetenzen im Zwischenbericht </a:t>
            </a:r>
          </a:p>
          <a:p>
            <a:pPr lvl="1"/>
            <a:r>
              <a:rPr lang="de-CH" dirty="0" smtClean="0"/>
              <a:t>Anpassung der Fächerbezeichnungen im </a:t>
            </a:r>
            <a:r>
              <a:rPr lang="de-CH" dirty="0"/>
              <a:t>Zwischenbericht und Jahreszeugnis </a:t>
            </a:r>
            <a:endParaRPr lang="de-CH" dirty="0" smtClean="0"/>
          </a:p>
          <a:p>
            <a:pPr lvl="1"/>
            <a:endParaRPr lang="de-CH" dirty="0"/>
          </a:p>
          <a:p>
            <a:pPr lvl="1"/>
            <a:endParaRPr lang="de-CH" dirty="0" smtClean="0"/>
          </a:p>
        </p:txBody>
      </p:sp>
    </p:spTree>
    <p:extLst>
      <p:ext uri="{BB962C8B-B14F-4D97-AF65-F5344CB8AC3E}">
        <p14:creationId xmlns:p14="http://schemas.microsoft.com/office/powerpoint/2010/main" val="3848728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custDataLst>
              <p:tags r:id="rId1"/>
            </p:custDataLst>
          </p:nvPr>
        </p:nvGrpSpPr>
        <p:grpSpPr>
          <a:xfrm>
            <a:off x="908584" y="4365104"/>
            <a:ext cx="7344384" cy="1944216"/>
            <a:chOff x="897655" y="2513515"/>
            <a:chExt cx="7538607" cy="2102215"/>
          </a:xfrm>
        </p:grpSpPr>
        <p:pic>
          <p:nvPicPr>
            <p:cNvPr id="5" name="Grafik 4"/>
            <p:cNvPicPr>
              <a:picLocks noChangeAspect="1"/>
            </p:cNvPicPr>
            <p:nvPr/>
          </p:nvPicPr>
          <p:blipFill rotWithShape="1">
            <a:blip r:embed="rId7"/>
            <a:srcRect b="5791"/>
            <a:stretch/>
          </p:blipFill>
          <p:spPr>
            <a:xfrm>
              <a:off x="897655" y="2591375"/>
              <a:ext cx="7538607" cy="2024355"/>
            </a:xfrm>
            <a:prstGeom prst="rect">
              <a:avLst/>
            </a:prstGeom>
          </p:spPr>
        </p:pic>
        <p:sp>
          <p:nvSpPr>
            <p:cNvPr id="6" name="Rechteck 5"/>
            <p:cNvSpPr/>
            <p:nvPr/>
          </p:nvSpPr>
          <p:spPr>
            <a:xfrm>
              <a:off x="897655" y="2513515"/>
              <a:ext cx="3242297" cy="483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 name="Titel 1"/>
          <p:cNvSpPr>
            <a:spLocks noGrp="1"/>
          </p:cNvSpPr>
          <p:nvPr>
            <p:ph type="title"/>
            <p:custDataLst>
              <p:tags r:id="rId2"/>
            </p:custDataLst>
          </p:nvPr>
        </p:nvSpPr>
        <p:spPr/>
        <p:txBody>
          <a:bodyPr/>
          <a:lstStyle/>
          <a:p>
            <a:r>
              <a:rPr lang="de-CH" dirty="0" smtClean="0"/>
              <a:t>Lehrmittel</a:t>
            </a:r>
            <a:endParaRPr lang="de-CH" dirty="0"/>
          </a:p>
        </p:txBody>
      </p:sp>
      <p:sp>
        <p:nvSpPr>
          <p:cNvPr id="3" name="Inhaltsplatzhalter 2"/>
          <p:cNvSpPr>
            <a:spLocks noGrp="1"/>
          </p:cNvSpPr>
          <p:nvPr>
            <p:ph idx="1"/>
            <p:custDataLst>
              <p:tags r:id="rId3"/>
            </p:custDataLst>
          </p:nvPr>
        </p:nvSpPr>
        <p:spPr>
          <a:xfrm>
            <a:off x="869222" y="1988840"/>
            <a:ext cx="7560000" cy="4266000"/>
          </a:xfrm>
        </p:spPr>
        <p:txBody>
          <a:bodyPr/>
          <a:lstStyle/>
          <a:p>
            <a:pPr>
              <a:buFontTx/>
              <a:buChar char="&gt;"/>
            </a:pPr>
            <a:r>
              <a:rPr lang="de-CH" sz="1800" dirty="0" smtClean="0">
                <a:latin typeface="Arial" panose="020B0604020202020204" pitchFamily="34" charset="0"/>
              </a:rPr>
              <a:t>Die </a:t>
            </a:r>
            <a:r>
              <a:rPr lang="de-CH" sz="1800" dirty="0">
                <a:latin typeface="Arial" panose="020B0604020202020204" pitchFamily="34" charset="0"/>
              </a:rPr>
              <a:t>Lehrmittel sind für die Vermittlung von Lehrplaninhalten handlungsleitend</a:t>
            </a:r>
          </a:p>
          <a:p>
            <a:pPr>
              <a:buFontTx/>
              <a:buChar char="&gt;"/>
            </a:pPr>
            <a:r>
              <a:rPr lang="de-CH" dirty="0"/>
              <a:t>Aktuelle Lehrmittel für Deutsch, Mathematik und Englisch sind lehrplan-kompatibel</a:t>
            </a:r>
          </a:p>
          <a:p>
            <a:pPr>
              <a:buFontTx/>
              <a:buChar char="&gt;"/>
            </a:pPr>
            <a:r>
              <a:rPr lang="de-CH" dirty="0"/>
              <a:t>Bis 2020/21 stehen in allen Fächern kompatible Lehrmittel zur Verfügung</a:t>
            </a:r>
          </a:p>
          <a:p>
            <a:pPr>
              <a:buFontTx/>
              <a:buChar char="&gt;"/>
            </a:pPr>
            <a:r>
              <a:rPr lang="de-CH" dirty="0"/>
              <a:t>Kantonale Lehrmittelplanung, Lehrmittelverzeichnis und Preislisten </a:t>
            </a:r>
            <a:r>
              <a:rPr lang="de-CH" dirty="0" smtClean="0"/>
              <a:t>verfügbar</a:t>
            </a:r>
          </a:p>
          <a:p>
            <a:pPr>
              <a:buFontTx/>
              <a:buChar char="&gt;"/>
            </a:pPr>
            <a:r>
              <a:rPr lang="de-CH" dirty="0" smtClean="0"/>
              <a:t>Beispiel: Lehrmittelplanung</a:t>
            </a:r>
            <a:r>
              <a:rPr lang="de-CH" b="1" dirty="0" smtClean="0"/>
              <a:t> Medien und Informatik</a:t>
            </a:r>
            <a:r>
              <a:rPr lang="de-CH" dirty="0" smtClean="0"/>
              <a:t>:</a:t>
            </a:r>
            <a:endParaRPr lang="de-CH" dirty="0"/>
          </a:p>
          <a:p>
            <a:pPr marL="0" indent="0">
              <a:buNone/>
            </a:pPr>
            <a:endParaRPr lang="de-CH" b="1" dirty="0" smtClean="0"/>
          </a:p>
          <a:p>
            <a:pPr marL="0" indent="0">
              <a:buNone/>
            </a:pPr>
            <a:endParaRPr lang="de-CH" b="1" dirty="0"/>
          </a:p>
          <a:p>
            <a:pPr marL="0" indent="0">
              <a:buNone/>
            </a:pPr>
            <a:endParaRPr lang="de-CH" b="1" dirty="0" smtClean="0"/>
          </a:p>
          <a:p>
            <a:pPr marL="0" indent="0">
              <a:buNone/>
            </a:pPr>
            <a:endParaRPr lang="de-CH" b="1" dirty="0"/>
          </a:p>
          <a:p>
            <a:pPr marL="0" indent="0">
              <a:buNone/>
            </a:pPr>
            <a:endParaRPr lang="de-CH" b="1" dirty="0" smtClean="0"/>
          </a:p>
        </p:txBody>
      </p:sp>
      <p:sp>
        <p:nvSpPr>
          <p:cNvPr id="4" name="Foliennummernplatzhalter 3"/>
          <p:cNvSpPr>
            <a:spLocks noGrp="1"/>
          </p:cNvSpPr>
          <p:nvPr>
            <p:ph type="sldNum" sz="quarter" idx="10"/>
            <p:custDataLst>
              <p:tags r:id="rId4"/>
            </p:custDataLst>
          </p:nvPr>
        </p:nvSpPr>
        <p:spPr/>
        <p:txBody>
          <a:bodyPr/>
          <a:lstStyle/>
          <a:p>
            <a:fld id="{7D5615F9-FF83-43FC-8FF3-D35B6D287C06}" type="slidenum">
              <a:rPr lang="de-CH" smtClean="0"/>
              <a:t>15</a:t>
            </a:fld>
            <a:endParaRPr lang="de-CH" dirty="0"/>
          </a:p>
        </p:txBody>
      </p:sp>
    </p:spTree>
    <p:extLst>
      <p:ext uri="{BB962C8B-B14F-4D97-AF65-F5344CB8AC3E}">
        <p14:creationId xmlns:p14="http://schemas.microsoft.com/office/powerpoint/2010/main" val="3675282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Vorbereiten</a:t>
            </a:r>
            <a:endParaRPr lang="de-CH" dirty="0"/>
          </a:p>
        </p:txBody>
      </p:sp>
      <p:sp>
        <p:nvSpPr>
          <p:cNvPr id="3" name="Inhaltsplatzhalter 2"/>
          <p:cNvSpPr>
            <a:spLocks noGrp="1"/>
          </p:cNvSpPr>
          <p:nvPr>
            <p:ph idx="1"/>
            <p:custDataLst>
              <p:tags r:id="rId2"/>
            </p:custDataLst>
          </p:nvPr>
        </p:nvSpPr>
        <p:spPr/>
        <p:txBody>
          <a:bodyPr/>
          <a:lstStyle/>
          <a:p>
            <a:r>
              <a:rPr lang="de-CH" b="1" dirty="0" smtClean="0"/>
              <a:t>Sich informieren</a:t>
            </a:r>
            <a:r>
              <a:rPr lang="de-CH" dirty="0" smtClean="0"/>
              <a:t>. Auf </a:t>
            </a:r>
            <a:r>
              <a:rPr lang="de-CH" dirty="0" smtClean="0">
                <a:hlinkClick r:id="rId6"/>
              </a:rPr>
              <a:t>http://ag.lehrplan.ch</a:t>
            </a:r>
            <a:r>
              <a:rPr lang="de-CH" dirty="0" smtClean="0"/>
              <a:t> ist der neue Aargauer Lehrplan Volksschule und die Stundentafeln verfügbar.</a:t>
            </a:r>
          </a:p>
          <a:p>
            <a:pPr marL="0" indent="0">
              <a:buNone/>
            </a:pPr>
            <a:endParaRPr lang="de-CH" dirty="0"/>
          </a:p>
          <a:p>
            <a:pPr marL="0" indent="0">
              <a:buNone/>
            </a:pPr>
            <a:endParaRPr lang="de-CH" dirty="0" smtClean="0"/>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16</a:t>
            </a:fld>
            <a:endParaRPr lang="de-CH" dirty="0"/>
          </a:p>
        </p:txBody>
      </p:sp>
    </p:spTree>
    <p:extLst>
      <p:ext uri="{BB962C8B-B14F-4D97-AF65-F5344CB8AC3E}">
        <p14:creationId xmlns:p14="http://schemas.microsoft.com/office/powerpoint/2010/main" val="1014374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Aargauer Lehrplan Volksschule</a:t>
            </a:r>
            <a:endParaRPr lang="de-CH" dirty="0"/>
          </a:p>
        </p:txBody>
      </p:sp>
      <p:sp>
        <p:nvSpPr>
          <p:cNvPr id="4" name="Foliennummernplatzhalter 3"/>
          <p:cNvSpPr>
            <a:spLocks noGrp="1"/>
          </p:cNvSpPr>
          <p:nvPr>
            <p:ph type="sldNum" sz="quarter" idx="10"/>
            <p:custDataLst>
              <p:tags r:id="rId2"/>
            </p:custDataLst>
          </p:nvPr>
        </p:nvSpPr>
        <p:spPr/>
        <p:txBody>
          <a:bodyPr/>
          <a:lstStyle/>
          <a:p>
            <a:fld id="{7D5615F9-FF83-43FC-8FF3-D35B6D287C06}" type="slidenum">
              <a:rPr lang="de-CH" smtClean="0"/>
              <a:t>2</a:t>
            </a:fld>
            <a:endParaRPr lang="de-CH" dirty="0"/>
          </a:p>
        </p:txBody>
      </p:sp>
      <p:sp>
        <p:nvSpPr>
          <p:cNvPr id="9" name="Inhaltsplatzhalter 2"/>
          <p:cNvSpPr txBox="1">
            <a:spLocks/>
          </p:cNvSpPr>
          <p:nvPr>
            <p:custDataLst>
              <p:tags r:id="rId3"/>
            </p:custDataLst>
          </p:nvPr>
        </p:nvSpPr>
        <p:spPr>
          <a:xfrm>
            <a:off x="900000" y="1872000"/>
            <a:ext cx="7560000" cy="4266000"/>
          </a:xfrm>
          <a:prstGeom prst="rect">
            <a:avLst/>
          </a:prstGeom>
        </p:spPr>
        <p:txBody>
          <a:bodyPr vert="horz" lIns="0" tIns="0" rIns="0" bIns="0" rtlCol="0">
            <a:noAutofit/>
          </a:bodyPr>
          <a:lstStyle>
            <a:lvl1pPr marL="360000"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1pPr>
            <a:lvl2pPr marL="719138"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2pPr>
            <a:lvl3pPr marL="1080000"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3pPr>
            <a:lvl4pPr marL="1438275"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4pPr>
            <a:lvl5pPr marL="1800000"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5pPr>
            <a:lvl6pPr marL="2147888" indent="-360000" algn="l" defTabSz="720000" rtl="0" eaLnBrk="1" latinLnBrk="0" hangingPunct="1">
              <a:spcBef>
                <a:spcPts val="0"/>
              </a:spcBef>
              <a:spcAft>
                <a:spcPts val="600"/>
              </a:spcAft>
              <a:buFont typeface="Arial" pitchFamily="34" charset="0"/>
              <a:buChar char="&gt;"/>
              <a:tabLst/>
              <a:defRPr sz="1700" kern="1200">
                <a:solidFill>
                  <a:schemeClr val="tx1"/>
                </a:solidFill>
                <a:latin typeface="+mj-lt"/>
                <a:ea typeface="+mn-ea"/>
                <a:cs typeface="+mn-cs"/>
              </a:defRPr>
            </a:lvl6pPr>
            <a:lvl7pPr marL="2520000" indent="-360000" algn="l" defTabSz="720000" rtl="0" eaLnBrk="1" latinLnBrk="0" hangingPunct="1">
              <a:spcBef>
                <a:spcPts val="0"/>
              </a:spcBef>
              <a:spcAft>
                <a:spcPts val="600"/>
              </a:spcAft>
              <a:buFont typeface="Arial" pitchFamily="34" charset="0"/>
              <a:buChar char="&gt;"/>
              <a:defRPr sz="1700" kern="1200">
                <a:solidFill>
                  <a:schemeClr val="tx1"/>
                </a:solidFill>
                <a:latin typeface="+mj-lt"/>
                <a:ea typeface="+mn-ea"/>
                <a:cs typeface="+mn-cs"/>
              </a:defRPr>
            </a:lvl7pPr>
            <a:lvl8pPr marL="2880000" indent="-360000" algn="l" defTabSz="720000" rtl="0" eaLnBrk="1" latinLnBrk="0" hangingPunct="1">
              <a:spcBef>
                <a:spcPts val="0"/>
              </a:spcBef>
              <a:spcAft>
                <a:spcPts val="600"/>
              </a:spcAft>
              <a:buFont typeface="Arial" pitchFamily="34" charset="0"/>
              <a:buChar char="&gt;"/>
              <a:defRPr sz="1700" kern="1200">
                <a:solidFill>
                  <a:schemeClr val="tx1"/>
                </a:solidFill>
                <a:latin typeface="+mj-lt"/>
                <a:ea typeface="+mn-ea"/>
                <a:cs typeface="+mn-cs"/>
              </a:defRPr>
            </a:lvl8pPr>
            <a:lvl9pPr marL="3240000" indent="-360000" algn="l" defTabSz="720000" rtl="0" eaLnBrk="1" latinLnBrk="0" hangingPunct="1">
              <a:spcBef>
                <a:spcPts val="0"/>
              </a:spcBef>
              <a:spcAft>
                <a:spcPts val="600"/>
              </a:spcAft>
              <a:buFont typeface="Arial" pitchFamily="34" charset="0"/>
              <a:buChar char="&gt;"/>
              <a:defRPr sz="1700" kern="1200">
                <a:solidFill>
                  <a:schemeClr val="tx1"/>
                </a:solidFill>
                <a:latin typeface="+mj-lt"/>
                <a:ea typeface="+mn-ea"/>
                <a:cs typeface="+mn-cs"/>
              </a:defRPr>
            </a:lvl9pPr>
          </a:lstStyle>
          <a:p>
            <a:r>
              <a:rPr lang="de-CH" b="1" dirty="0"/>
              <a:t>Lehrplan und Stundentafeln </a:t>
            </a:r>
            <a:r>
              <a:rPr lang="de-CH" b="1" dirty="0" smtClean="0"/>
              <a:t>sind </a:t>
            </a:r>
            <a:r>
              <a:rPr lang="de-CH" b="1" dirty="0"/>
              <a:t>entschieden</a:t>
            </a:r>
          </a:p>
          <a:p>
            <a:r>
              <a:rPr lang="de-CH" dirty="0" smtClean="0"/>
              <a:t>Die </a:t>
            </a:r>
            <a:r>
              <a:rPr lang="de-CH" dirty="0"/>
              <a:t>Einführung des neuen Lehrplans erfolgt </a:t>
            </a:r>
            <a:r>
              <a:rPr lang="de-CH" b="1" dirty="0"/>
              <a:t>gestaffelt ab Schuljahr </a:t>
            </a:r>
            <a:r>
              <a:rPr lang="de-CH" b="1" dirty="0" smtClean="0"/>
              <a:t>2020/21</a:t>
            </a:r>
            <a:endParaRPr lang="de-CH" dirty="0" smtClean="0"/>
          </a:p>
          <a:p>
            <a:endParaRPr lang="de-CH" dirty="0" smtClean="0"/>
          </a:p>
        </p:txBody>
      </p:sp>
      <p:pic>
        <p:nvPicPr>
          <p:cNvPr id="8" name="Grafik 7"/>
          <p:cNvPicPr>
            <a:picLocks noChangeAspect="1"/>
          </p:cNvPicPr>
          <p:nvPr>
            <p:custDataLst>
              <p:tags r:id="rId4"/>
            </p:custDataLst>
          </p:nvPr>
        </p:nvPicPr>
        <p:blipFill>
          <a:blip r:embed="rId7"/>
          <a:stretch>
            <a:fillRect/>
          </a:stretch>
        </p:blipFill>
        <p:spPr>
          <a:xfrm>
            <a:off x="1115616" y="3005667"/>
            <a:ext cx="7055606" cy="2217337"/>
          </a:xfrm>
          <a:prstGeom prst="rect">
            <a:avLst/>
          </a:prstGeom>
        </p:spPr>
      </p:pic>
    </p:spTree>
    <p:extLst>
      <p:ext uri="{BB962C8B-B14F-4D97-AF65-F5344CB8AC3E}">
        <p14:creationId xmlns:p14="http://schemas.microsoft.com/office/powerpoint/2010/main" val="3945941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Aargauer Lehrplan Volksschule</a:t>
            </a:r>
            <a:endParaRPr lang="de-CH" dirty="0"/>
          </a:p>
        </p:txBody>
      </p:sp>
      <p:sp>
        <p:nvSpPr>
          <p:cNvPr id="3" name="Inhaltsplatzhalter 2"/>
          <p:cNvSpPr>
            <a:spLocks noGrp="1"/>
          </p:cNvSpPr>
          <p:nvPr>
            <p:ph idx="1"/>
            <p:custDataLst>
              <p:tags r:id="rId2"/>
            </p:custDataLst>
          </p:nvPr>
        </p:nvSpPr>
        <p:spPr/>
        <p:txBody>
          <a:bodyPr/>
          <a:lstStyle/>
          <a:p>
            <a:r>
              <a:rPr lang="de-CH" dirty="0" smtClean="0"/>
              <a:t>Der Lehrplan ist Teil der Verordnung Volksschule</a:t>
            </a:r>
          </a:p>
          <a:p>
            <a:r>
              <a:rPr lang="de-CH" dirty="0" smtClean="0"/>
              <a:t>Der Lehrplan legt die Ziele für den Unterricht aller Stufen der Volksschule fest</a:t>
            </a:r>
          </a:p>
          <a:p>
            <a:r>
              <a:rPr lang="de-CH" dirty="0" smtClean="0"/>
              <a:t>Er ist ein Planungsinstrument für Lehrpersonen, für Lehrmittelautoren, für die Aus- und Weiterbildung</a:t>
            </a:r>
          </a:p>
          <a:p>
            <a:r>
              <a:rPr lang="de-CH" dirty="0" smtClean="0"/>
              <a:t>Er orientiert die abnehmenden Schulen über die in der Volksschule zu erreichenden Kompetenzen</a:t>
            </a:r>
          </a:p>
          <a:p>
            <a:r>
              <a:rPr lang="de-CH" dirty="0" smtClean="0"/>
              <a:t>Der Kanton Aargau übernimmt im Grundsatz den Lehrplan 21 mit kantonsspezifischen Anpassungen</a:t>
            </a:r>
          </a:p>
          <a:p>
            <a:r>
              <a:rPr lang="de-CH" dirty="0" smtClean="0"/>
              <a:t>Die Bildungsziele sind als Kompetenzen formuliert; sie zeigen, was die Jugendlichen am Ende der Volksschule wissen und können</a:t>
            </a:r>
            <a:br>
              <a:rPr lang="de-CH" dirty="0" smtClean="0"/>
            </a:br>
            <a:endParaRPr lang="de-CH" dirty="0" smtClean="0"/>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3</a:t>
            </a:fld>
            <a:endParaRPr lang="de-CH" dirty="0"/>
          </a:p>
        </p:txBody>
      </p:sp>
    </p:spTree>
    <p:extLst>
      <p:ext uri="{BB962C8B-B14F-4D97-AF65-F5344CB8AC3E}">
        <p14:creationId xmlns:p14="http://schemas.microsoft.com/office/powerpoint/2010/main" val="3450618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Struktur der Lehrpläne</a:t>
            </a:r>
            <a:endParaRPr lang="de-CH" dirty="0"/>
          </a:p>
        </p:txBody>
      </p:sp>
      <p:sp>
        <p:nvSpPr>
          <p:cNvPr id="10" name="Foliennummernplatzhalter 3"/>
          <p:cNvSpPr>
            <a:spLocks noGrp="1"/>
          </p:cNvSpPr>
          <p:nvPr>
            <p:ph type="sldNum" sz="quarter" idx="10"/>
            <p:custDataLst>
              <p:tags r:id="rId2"/>
            </p:custDataLst>
          </p:nvPr>
        </p:nvSpPr>
        <p:spPr>
          <a:xfrm>
            <a:off x="6588224" y="6557439"/>
            <a:ext cx="2133600" cy="300561"/>
          </a:xfrm>
          <a:prstGeom prst="rect">
            <a:avLst/>
          </a:prstGeom>
        </p:spPr>
        <p:txBody>
          <a:bodyPr/>
          <a:lstStyle/>
          <a:p>
            <a:fld id="{342C194F-8FD3-45A2-A5D1-ED489A6EDDDA}" type="slidenum">
              <a:rPr lang="de-CH" smtClean="0"/>
              <a:t>4</a:t>
            </a:fld>
            <a:endParaRPr lang="de-CH" dirty="0"/>
          </a:p>
        </p:txBody>
      </p:sp>
      <p:grpSp>
        <p:nvGrpSpPr>
          <p:cNvPr id="4" name="Gruppieren 3"/>
          <p:cNvGrpSpPr/>
          <p:nvPr/>
        </p:nvGrpSpPr>
        <p:grpSpPr>
          <a:xfrm>
            <a:off x="611560" y="2204865"/>
            <a:ext cx="7920880" cy="1656182"/>
            <a:chOff x="611559" y="2164903"/>
            <a:chExt cx="7677653" cy="3009693"/>
          </a:xfrm>
        </p:grpSpPr>
        <p:sp>
          <p:nvSpPr>
            <p:cNvPr id="13" name="Freihandform 12"/>
            <p:cNvSpPr/>
            <p:nvPr>
              <p:custDataLst>
                <p:tags r:id="rId3"/>
              </p:custDataLst>
            </p:nvPr>
          </p:nvSpPr>
          <p:spPr bwMode="auto">
            <a:xfrm>
              <a:off x="629872" y="2164903"/>
              <a:ext cx="7636328" cy="3009693"/>
            </a:xfrm>
            <a:custGeom>
              <a:avLst/>
              <a:gdLst>
                <a:gd name="connsiteX0" fmla="*/ 0 w 9182100"/>
                <a:gd name="connsiteY0" fmla="*/ 1857375 h 2952750"/>
                <a:gd name="connsiteX1" fmla="*/ 9182100 w 9182100"/>
                <a:gd name="connsiteY1" fmla="*/ 0 h 2952750"/>
                <a:gd name="connsiteX2" fmla="*/ 9172575 w 9182100"/>
                <a:gd name="connsiteY2" fmla="*/ 2952750 h 2952750"/>
                <a:gd name="connsiteX3" fmla="*/ 9525 w 9182100"/>
                <a:gd name="connsiteY3" fmla="*/ 2933700 h 2952750"/>
                <a:gd name="connsiteX4" fmla="*/ 0 w 9182100"/>
                <a:gd name="connsiteY4" fmla="*/ 1857375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100" h="2952750">
                  <a:moveTo>
                    <a:pt x="0" y="1857375"/>
                  </a:moveTo>
                  <a:lnTo>
                    <a:pt x="9182100" y="0"/>
                  </a:lnTo>
                  <a:lnTo>
                    <a:pt x="9172575" y="2952750"/>
                  </a:lnTo>
                  <a:lnTo>
                    <a:pt x="9525" y="2933700"/>
                  </a:lnTo>
                  <a:lnTo>
                    <a:pt x="0" y="1857375"/>
                  </a:lnTo>
                  <a:close/>
                </a:path>
              </a:pathLst>
            </a:custGeom>
            <a:solidFill>
              <a:schemeClr val="bg1">
                <a:lumMod val="65000"/>
                <a:alpha val="35000"/>
              </a:schemeClr>
            </a:solidFill>
            <a:ln w="38100" cap="flat" cmpd="sng" algn="ctr">
              <a:solidFill>
                <a:schemeClr val="tx1"/>
              </a:solidFill>
              <a:prstDash val="solid"/>
              <a:round/>
              <a:headEnd type="none" w="med" len="med"/>
              <a:tailEnd type="none" w="med" len="med"/>
            </a:ln>
            <a:effectLst/>
            <a:extLst/>
          </p:spPr>
          <p:txBody>
            <a:bodyPr vert="horz" wrap="square" lIns="80147" tIns="40074" rIns="80147" bIns="40074" numCol="1" rtlCol="0" anchor="t" anchorCtr="0" compatLnSpc="1">
              <a:prstTxWarp prst="textNoShape">
                <a:avLst/>
              </a:prstTxWarp>
            </a:bodyPr>
            <a:lstStyle/>
            <a:p>
              <a:pPr algn="ctr" defTabSz="914179"/>
              <a:endParaRPr lang="de-CH" sz="2100" b="1" dirty="0"/>
            </a:p>
            <a:p>
              <a:pPr algn="ctr" defTabSz="914179"/>
              <a:endParaRPr lang="de-CH" sz="2100" b="1" dirty="0"/>
            </a:p>
            <a:p>
              <a:pPr algn="ctr" defTabSz="914179"/>
              <a:endParaRPr lang="de-CH" sz="700" b="1" dirty="0"/>
            </a:p>
          </p:txBody>
        </p:sp>
        <p:sp>
          <p:nvSpPr>
            <p:cNvPr id="9" name="Ellipse 8"/>
            <p:cNvSpPr/>
            <p:nvPr>
              <p:custDataLst>
                <p:tags r:id="rId4"/>
              </p:custDataLst>
            </p:nvPr>
          </p:nvSpPr>
          <p:spPr bwMode="auto">
            <a:xfrm>
              <a:off x="5826504" y="2253699"/>
              <a:ext cx="2462708" cy="261213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algn="ctr" defTabSz="914179" fontAlgn="base">
                <a:spcBef>
                  <a:spcPct val="0"/>
                </a:spcBef>
                <a:spcAft>
                  <a:spcPct val="0"/>
                </a:spcAft>
              </a:pPr>
              <a:r>
                <a:rPr lang="de-CH" sz="2100" dirty="0" smtClean="0">
                  <a:solidFill>
                    <a:schemeClr val="bg1"/>
                  </a:solidFill>
                  <a:latin typeface="Arial" charset="0"/>
                </a:rPr>
                <a:t>Kompetenz-Aufbau</a:t>
              </a:r>
            </a:p>
            <a:p>
              <a:pPr algn="ctr" defTabSz="914179" fontAlgn="base">
                <a:spcBef>
                  <a:spcPct val="0"/>
                </a:spcBef>
                <a:spcAft>
                  <a:spcPct val="0"/>
                </a:spcAft>
              </a:pPr>
              <a:r>
                <a:rPr lang="de-CH" sz="2100" dirty="0" smtClean="0">
                  <a:solidFill>
                    <a:schemeClr val="bg1"/>
                  </a:solidFill>
                  <a:latin typeface="Arial" charset="0"/>
                </a:rPr>
                <a:t>2020</a:t>
              </a:r>
              <a:endParaRPr lang="de-CH" sz="2100" dirty="0">
                <a:solidFill>
                  <a:schemeClr val="bg1"/>
                </a:solidFill>
                <a:latin typeface="Arial" charset="0"/>
              </a:endParaRPr>
            </a:p>
          </p:txBody>
        </p:sp>
        <p:sp>
          <p:nvSpPr>
            <p:cNvPr id="8" name="Ellipse 7"/>
            <p:cNvSpPr/>
            <p:nvPr>
              <p:custDataLst>
                <p:tags r:id="rId5"/>
              </p:custDataLst>
            </p:nvPr>
          </p:nvSpPr>
          <p:spPr bwMode="auto">
            <a:xfrm>
              <a:off x="3244021" y="2253408"/>
              <a:ext cx="2462708" cy="2612136"/>
            </a:xfrm>
            <a:prstGeom prst="ellipse">
              <a:avLst/>
            </a:prstGeom>
            <a:solidFill>
              <a:srgbClr val="CCFF33"/>
            </a:solidFill>
            <a:ln w="9525" cap="flat" cmpd="sng" algn="ctr">
              <a:solidFill>
                <a:schemeClr val="tx1"/>
              </a:solid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algn="ctr" defTabSz="914179" fontAlgn="base">
                <a:spcBef>
                  <a:spcPct val="0"/>
                </a:spcBef>
                <a:spcAft>
                  <a:spcPct val="0"/>
                </a:spcAft>
              </a:pPr>
              <a:r>
                <a:rPr lang="de-CH" sz="2100" dirty="0" smtClean="0"/>
                <a:t>Ziele und Inhalte</a:t>
              </a:r>
            </a:p>
            <a:p>
              <a:pPr algn="ctr" defTabSz="914179" fontAlgn="base">
                <a:spcBef>
                  <a:spcPct val="0"/>
                </a:spcBef>
                <a:spcAft>
                  <a:spcPct val="0"/>
                </a:spcAft>
              </a:pPr>
              <a:r>
                <a:rPr lang="de-CH" sz="2100" dirty="0" smtClean="0"/>
                <a:t>2000</a:t>
              </a:r>
            </a:p>
            <a:p>
              <a:pPr algn="ctr" defTabSz="914179" fontAlgn="base">
                <a:spcBef>
                  <a:spcPct val="0"/>
                </a:spcBef>
                <a:spcAft>
                  <a:spcPct val="0"/>
                </a:spcAft>
              </a:pPr>
              <a:endParaRPr lang="de-CH" sz="2100" dirty="0"/>
            </a:p>
          </p:txBody>
        </p:sp>
        <p:sp>
          <p:nvSpPr>
            <p:cNvPr id="11" name="Ellipse 10"/>
            <p:cNvSpPr/>
            <p:nvPr>
              <p:custDataLst>
                <p:tags r:id="rId6"/>
              </p:custDataLst>
            </p:nvPr>
          </p:nvSpPr>
          <p:spPr bwMode="auto">
            <a:xfrm>
              <a:off x="611559" y="2253408"/>
              <a:ext cx="2462708" cy="2612136"/>
            </a:xfrm>
            <a:prstGeom prst="ellips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algn="ctr" defTabSz="914179" fontAlgn="base">
                <a:spcBef>
                  <a:spcPct val="0"/>
                </a:spcBef>
                <a:spcAft>
                  <a:spcPct val="0"/>
                </a:spcAft>
              </a:pPr>
              <a:r>
                <a:rPr lang="de-CH" sz="2100" dirty="0" smtClean="0"/>
                <a:t>Inhalte, Stoffpläne</a:t>
              </a:r>
            </a:p>
            <a:p>
              <a:pPr algn="ctr" defTabSz="914179" fontAlgn="base">
                <a:spcBef>
                  <a:spcPct val="0"/>
                </a:spcBef>
                <a:spcAft>
                  <a:spcPct val="0"/>
                </a:spcAft>
              </a:pPr>
              <a:r>
                <a:rPr lang="de-CH" sz="2100" dirty="0" smtClean="0"/>
                <a:t>1972</a:t>
              </a:r>
              <a:endParaRPr lang="de-CH" sz="2100" dirty="0"/>
            </a:p>
          </p:txBody>
        </p:sp>
      </p:grpSp>
      <p:sp>
        <p:nvSpPr>
          <p:cNvPr id="5" name="Textfeld 4"/>
          <p:cNvSpPr txBox="1"/>
          <p:nvPr/>
        </p:nvSpPr>
        <p:spPr>
          <a:xfrm>
            <a:off x="629871" y="4221088"/>
            <a:ext cx="7878827" cy="1754326"/>
          </a:xfrm>
          <a:prstGeom prst="rect">
            <a:avLst/>
          </a:prstGeom>
          <a:noFill/>
        </p:spPr>
        <p:txBody>
          <a:bodyPr wrap="square" rtlCol="0">
            <a:spAutoFit/>
          </a:bodyPr>
          <a:lstStyle/>
          <a:p>
            <a:r>
              <a:rPr lang="de-CH" dirty="0" smtClean="0"/>
              <a:t>Eine </a:t>
            </a:r>
            <a:r>
              <a:rPr lang="de-CH" b="1" dirty="0" smtClean="0"/>
              <a:t>Kompetenz</a:t>
            </a:r>
            <a:r>
              <a:rPr lang="de-CH" dirty="0" smtClean="0"/>
              <a:t> zu erwerben braucht</a:t>
            </a:r>
          </a:p>
          <a:p>
            <a:pPr marL="285750" indent="-285750">
              <a:buFont typeface="Arial" panose="020B0604020202020204" pitchFamily="34" charset="0"/>
              <a:buChar char="•"/>
            </a:pPr>
            <a:r>
              <a:rPr lang="de-CH" b="1" dirty="0" smtClean="0"/>
              <a:t>Wissen und Verstehen</a:t>
            </a:r>
            <a:r>
              <a:rPr lang="de-CH" dirty="0" smtClean="0"/>
              <a:t>, was ich zum Lösen einer Aufgabe brauche</a:t>
            </a:r>
          </a:p>
          <a:p>
            <a:pPr marL="285750" indent="-285750">
              <a:buFont typeface="Arial" panose="020B0604020202020204" pitchFamily="34" charset="0"/>
              <a:buChar char="•"/>
            </a:pPr>
            <a:r>
              <a:rPr lang="de-CH" b="1" dirty="0" smtClean="0"/>
              <a:t>Fähigkeit und Fertigkeit</a:t>
            </a:r>
            <a:r>
              <a:rPr lang="de-CH" dirty="0" smtClean="0"/>
              <a:t>, Gelerntes soll sichtbar werden</a:t>
            </a:r>
          </a:p>
          <a:p>
            <a:endParaRPr lang="de-CH" dirty="0"/>
          </a:p>
          <a:p>
            <a:r>
              <a:rPr lang="de-CH" dirty="0" smtClean="0"/>
              <a:t>Im kompetenzorientierten Unterricht sind die Lehrpersonen zentral, die neuen Medien haben eine bedeutendere Funktion beim Wissenserwerb.</a:t>
            </a:r>
          </a:p>
        </p:txBody>
      </p:sp>
    </p:spTree>
    <p:extLst>
      <p:ext uri="{BB962C8B-B14F-4D97-AF65-F5344CB8AC3E}">
        <p14:creationId xmlns:p14="http://schemas.microsoft.com/office/powerpoint/2010/main" val="203226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763688" y="1196752"/>
            <a:ext cx="5760640" cy="4680520"/>
          </a:xfrm>
          <a:prstGeom prst="rect">
            <a:avLst/>
          </a:prstGeom>
        </p:spPr>
      </p:pic>
      <p:sp>
        <p:nvSpPr>
          <p:cNvPr id="3" name="Foliennummernplatzhalter 2">
            <a:extLst>
              <a:ext uri="{FF2B5EF4-FFF2-40B4-BE49-F238E27FC236}">
                <a16:creationId xmlns:a16="http://schemas.microsoft.com/office/drawing/2014/main" id="{D76FEBDE-1231-744A-BF20-A2E4AA675EA1}"/>
              </a:ext>
            </a:extLst>
          </p:cNvPr>
          <p:cNvSpPr>
            <a:spLocks noGrp="1"/>
          </p:cNvSpPr>
          <p:nvPr>
            <p:ph type="sldNum" sz="quarter" idx="12"/>
            <p:custDataLst>
              <p:tags r:id="rId2"/>
            </p:custDataLst>
          </p:nvPr>
        </p:nvSpPr>
        <p:spPr/>
        <p:txBody>
          <a:bodyPr/>
          <a:lstStyle/>
          <a:p>
            <a:pPr defTabSz="914179" fontAlgn="base">
              <a:spcBef>
                <a:spcPct val="0"/>
              </a:spcBef>
              <a:spcAft>
                <a:spcPct val="0"/>
              </a:spcAft>
              <a:defRPr/>
            </a:pPr>
            <a:fld id="{351188DD-6605-4EF4-9E67-B567F731CE68}" type="slidenum">
              <a:rPr lang="de-CH" sz="1100">
                <a:solidFill>
                  <a:srgbClr val="000000"/>
                </a:solidFill>
                <a:latin typeface="Arial" charset="0"/>
              </a:rPr>
              <a:pPr defTabSz="914179" fontAlgn="base">
                <a:spcBef>
                  <a:spcPct val="0"/>
                </a:spcBef>
                <a:spcAft>
                  <a:spcPct val="0"/>
                </a:spcAft>
                <a:defRPr/>
              </a:pPr>
              <a:t>5</a:t>
            </a:fld>
            <a:endParaRPr lang="de-CH" sz="1100" dirty="0">
              <a:solidFill>
                <a:srgbClr val="000000"/>
              </a:solidFill>
              <a:latin typeface="Arial" charset="0"/>
            </a:endParaRPr>
          </a:p>
        </p:txBody>
      </p:sp>
      <p:pic>
        <p:nvPicPr>
          <p:cNvPr id="8" name="Inhaltsplatzhalter 4">
            <a:hlinkClick r:id="rId9"/>
            <a:extLst>
              <a:ext uri="{FF2B5EF4-FFF2-40B4-BE49-F238E27FC236}">
                <a16:creationId xmlns:a16="http://schemas.microsoft.com/office/drawing/2014/main" id="{FEBD906E-A77A-3C4C-9E50-28C4BDCE8B2A}"/>
              </a:ext>
            </a:extLst>
          </p:cNvPr>
          <p:cNvPicPr>
            <a:picLocks noChangeAspect="1"/>
          </p:cNvPicPr>
          <p:nvPr>
            <p:custDataLst>
              <p:tags r:id="rId3"/>
            </p:custDataLst>
          </p:nvPr>
        </p:nvPicPr>
        <p:blipFill>
          <a:blip r:embed="rId10">
            <a:extLst>
              <a:ext uri="{28A0092B-C50C-407E-A947-70E740481C1C}">
                <a14:useLocalDpi xmlns:a14="http://schemas.microsoft.com/office/drawing/2010/main"/>
              </a:ext>
            </a:extLst>
          </a:blip>
          <a:stretch>
            <a:fillRect/>
          </a:stretch>
        </p:blipFill>
        <p:spPr bwMode="auto">
          <a:xfrm>
            <a:off x="899592" y="818765"/>
            <a:ext cx="8108511" cy="5706579"/>
          </a:xfrm>
          <a:prstGeom prst="rect">
            <a:avLst/>
          </a:prstGeom>
          <a:noFill/>
          <a:ln w="38100" cap="sq">
            <a:noFill/>
            <a:prstDash val="solid"/>
            <a:miter lim="800000"/>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a:extLst>
              <a:ext uri="{FF2B5EF4-FFF2-40B4-BE49-F238E27FC236}">
                <a16:creationId xmlns:a16="http://schemas.microsoft.com/office/drawing/2014/main" id="{5EB83D60-E4D7-524C-9828-716DE7E97EFE}"/>
              </a:ext>
            </a:extLst>
          </p:cNvPr>
          <p:cNvSpPr>
            <a:spLocks noGrp="1"/>
          </p:cNvSpPr>
          <p:nvPr>
            <p:ph type="title"/>
            <p:custDataLst>
              <p:tags r:id="rId4"/>
            </p:custDataLst>
          </p:nvPr>
        </p:nvSpPr>
        <p:spPr/>
        <p:txBody>
          <a:bodyPr/>
          <a:lstStyle/>
          <a:p>
            <a:pPr algn="l"/>
            <a:r>
              <a:rPr lang="de-CH" sz="2700" dirty="0" smtClean="0"/>
              <a:t>lehrplan.ch</a:t>
            </a:r>
            <a:endParaRPr lang="de-CH" sz="2700" dirty="0"/>
          </a:p>
        </p:txBody>
      </p:sp>
      <p:sp>
        <p:nvSpPr>
          <p:cNvPr id="2" name="Ellipse 1"/>
          <p:cNvSpPr/>
          <p:nvPr>
            <p:custDataLst>
              <p:tags r:id="rId5"/>
            </p:custDataLst>
          </p:nvPr>
        </p:nvSpPr>
        <p:spPr>
          <a:xfrm>
            <a:off x="3131840" y="3212976"/>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995611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KiGa: Entwicklungsorientierung </a:t>
            </a:r>
            <a:r>
              <a:rPr lang="de-CH" dirty="0" smtClean="0">
                <a:sym typeface="Wingdings" panose="05000000000000000000" pitchFamily="2" charset="2"/>
              </a:rPr>
              <a:t> Fächer</a:t>
            </a:r>
            <a:endParaRPr lang="de-CH" dirty="0"/>
          </a:p>
        </p:txBody>
      </p:sp>
      <p:sp>
        <p:nvSpPr>
          <p:cNvPr id="3" name="Inhaltsplatzhalter 2"/>
          <p:cNvSpPr>
            <a:spLocks noGrp="1"/>
          </p:cNvSpPr>
          <p:nvPr>
            <p:ph idx="1"/>
            <p:custDataLst>
              <p:tags r:id="rId2"/>
            </p:custDataLst>
          </p:nvPr>
        </p:nvSpPr>
        <p:spPr/>
        <p:txBody>
          <a:bodyPr/>
          <a:lstStyle/>
          <a:p>
            <a:r>
              <a:rPr lang="de-CH" dirty="0" smtClean="0"/>
              <a:t>Die entwicklungsorientierten Zugänge bauen </a:t>
            </a:r>
            <a:r>
              <a:rPr lang="de-CH" dirty="0"/>
              <a:t>eine </a:t>
            </a:r>
            <a:r>
              <a:rPr lang="de-CH" dirty="0" smtClean="0"/>
              <a:t>Brücke zur </a:t>
            </a:r>
            <a:r>
              <a:rPr lang="de-CH" dirty="0"/>
              <a:t>Fachbereichsstruktur des </a:t>
            </a:r>
            <a:r>
              <a:rPr lang="de-CH" dirty="0" smtClean="0"/>
              <a:t>Lehrplans.</a:t>
            </a:r>
          </a:p>
          <a:p>
            <a:r>
              <a:rPr lang="de-CH" dirty="0" smtClean="0"/>
              <a:t>Die entwicklungsorientierte </a:t>
            </a:r>
            <a:r>
              <a:rPr lang="de-CH" dirty="0"/>
              <a:t>und die fachorientierte Herangehensweise </a:t>
            </a:r>
            <a:r>
              <a:rPr lang="de-CH" dirty="0" smtClean="0"/>
              <a:t>lassen sich verbinden</a:t>
            </a:r>
            <a:r>
              <a:rPr lang="de-CH" dirty="0"/>
              <a:t>, vielfältig variieren und </a:t>
            </a:r>
            <a:r>
              <a:rPr lang="de-CH" dirty="0" smtClean="0"/>
              <a:t>kombinieren. </a:t>
            </a:r>
          </a:p>
          <a:p>
            <a:endParaRPr lang="de-CH" dirty="0"/>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6</a:t>
            </a:fld>
            <a:endParaRPr lang="de-CH" dirty="0"/>
          </a:p>
        </p:txBody>
      </p:sp>
      <p:pic>
        <p:nvPicPr>
          <p:cNvPr id="7" name="Grafik 6"/>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30998" y="3284984"/>
            <a:ext cx="7498003" cy="2240657"/>
          </a:xfrm>
          <a:prstGeom prst="rect">
            <a:avLst/>
          </a:prstGeom>
        </p:spPr>
      </p:pic>
      <p:sp>
        <p:nvSpPr>
          <p:cNvPr id="9" name="Rechteck 8"/>
          <p:cNvSpPr/>
          <p:nvPr>
            <p:custDataLst>
              <p:tags r:id="rId5"/>
            </p:custDataLst>
          </p:nvPr>
        </p:nvSpPr>
        <p:spPr>
          <a:xfrm>
            <a:off x="5373259" y="4117281"/>
            <a:ext cx="3024336" cy="2478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04505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p:nvPr>
            <p:custDataLst>
              <p:tags r:id="rId1"/>
            </p:custDataLst>
          </p:nvPr>
        </p:nvGrpSpPr>
        <p:grpSpPr>
          <a:xfrm>
            <a:off x="4761753" y="2119592"/>
            <a:ext cx="3796525" cy="2317520"/>
            <a:chOff x="4761753" y="2846240"/>
            <a:chExt cx="3796525" cy="2317520"/>
          </a:xfrm>
        </p:grpSpPr>
        <p:pic>
          <p:nvPicPr>
            <p:cNvPr id="10" name="Grafik 9"/>
            <p:cNvPicPr>
              <a:picLocks noChangeAspect="1"/>
            </p:cNvPicPr>
            <p:nvPr/>
          </p:nvPicPr>
          <p:blipFill>
            <a:blip r:embed="rId8"/>
            <a:stretch>
              <a:fillRect/>
            </a:stretch>
          </p:blipFill>
          <p:spPr>
            <a:xfrm>
              <a:off x="4761753" y="2846240"/>
              <a:ext cx="3796525" cy="2317520"/>
            </a:xfrm>
            <a:prstGeom prst="rect">
              <a:avLst/>
            </a:prstGeom>
          </p:spPr>
        </p:pic>
        <p:sp>
          <p:nvSpPr>
            <p:cNvPr id="8" name="Ellipse 7">
              <a:hlinkClick r:id="rId9"/>
            </p:cNvPr>
            <p:cNvSpPr/>
            <p:nvPr/>
          </p:nvSpPr>
          <p:spPr>
            <a:xfrm>
              <a:off x="7778568" y="4509120"/>
              <a:ext cx="537848" cy="389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 name="Titel 1"/>
          <p:cNvSpPr>
            <a:spLocks noGrp="1"/>
          </p:cNvSpPr>
          <p:nvPr>
            <p:ph type="title"/>
            <p:custDataLst>
              <p:tags r:id="rId2"/>
            </p:custDataLst>
          </p:nvPr>
        </p:nvSpPr>
        <p:spPr/>
        <p:txBody>
          <a:bodyPr/>
          <a:lstStyle/>
          <a:p>
            <a:r>
              <a:rPr lang="de-CH" dirty="0" smtClean="0"/>
              <a:t>Modul "Medien und Informatik"</a:t>
            </a:r>
            <a:endParaRPr lang="de-CH" dirty="0"/>
          </a:p>
        </p:txBody>
      </p:sp>
      <p:pic>
        <p:nvPicPr>
          <p:cNvPr id="5" name="Inhaltsplatzhalter 4"/>
          <p:cNvPicPr>
            <a:picLocks noGrp="1" noChangeAspect="1"/>
          </p:cNvPicPr>
          <p:nvPr>
            <p:ph idx="1"/>
            <p:custDataLst>
              <p:tags r:id="rId3"/>
            </p:custDataLst>
          </p:nvPr>
        </p:nvPicPr>
        <p:blipFill>
          <a:blip r:embed="rId10"/>
          <a:stretch>
            <a:fillRect/>
          </a:stretch>
        </p:blipFill>
        <p:spPr>
          <a:xfrm>
            <a:off x="900113" y="3968709"/>
            <a:ext cx="3600450" cy="2074608"/>
          </a:xfrm>
          <a:prstGeom prst="rect">
            <a:avLst/>
          </a:prstGeom>
        </p:spPr>
      </p:pic>
      <p:sp>
        <p:nvSpPr>
          <p:cNvPr id="4" name="Foliennummernplatzhalter 3"/>
          <p:cNvSpPr>
            <a:spLocks noGrp="1"/>
          </p:cNvSpPr>
          <p:nvPr>
            <p:ph type="sldNum" sz="quarter" idx="11"/>
            <p:custDataLst>
              <p:tags r:id="rId4"/>
            </p:custDataLst>
          </p:nvPr>
        </p:nvSpPr>
        <p:spPr>
          <a:xfrm>
            <a:off x="7010400" y="6524625"/>
            <a:ext cx="2133600" cy="301625"/>
          </a:xfrm>
        </p:spPr>
        <p:txBody>
          <a:bodyPr/>
          <a:lstStyle/>
          <a:p>
            <a:fld id="{7D5615F9-FF83-43FC-8FF3-D35B6D287C06}" type="slidenum">
              <a:rPr lang="de-CH" smtClean="0"/>
              <a:t>7</a:t>
            </a:fld>
            <a:endParaRPr lang="de-CH" dirty="0"/>
          </a:p>
        </p:txBody>
      </p:sp>
      <p:sp>
        <p:nvSpPr>
          <p:cNvPr id="6" name="Textfeld 5"/>
          <p:cNvSpPr txBox="1"/>
          <p:nvPr>
            <p:custDataLst>
              <p:tags r:id="rId5"/>
            </p:custDataLst>
          </p:nvPr>
        </p:nvSpPr>
        <p:spPr>
          <a:xfrm>
            <a:off x="899887" y="2132856"/>
            <a:ext cx="3744121" cy="1738938"/>
          </a:xfrm>
          <a:prstGeom prst="rect">
            <a:avLst/>
          </a:prstGeom>
          <a:noFill/>
        </p:spPr>
        <p:txBody>
          <a:bodyPr wrap="square" rtlCol="0">
            <a:spAutoFit/>
          </a:bodyPr>
          <a:lstStyle/>
          <a:p>
            <a:pPr marL="285750" indent="-285750">
              <a:spcAft>
                <a:spcPts val="600"/>
              </a:spcAft>
              <a:buFont typeface="Arial" panose="020B0604020202020204" pitchFamily="34" charset="0"/>
              <a:buChar char="&gt;"/>
            </a:pPr>
            <a:r>
              <a:rPr lang="de-CH" sz="1700" b="1" dirty="0" smtClean="0"/>
              <a:t>Aufbau der Kompetenzen </a:t>
            </a:r>
            <a:r>
              <a:rPr lang="de-CH" sz="1700" dirty="0" smtClean="0"/>
              <a:t>in den dafür vorgesehenen Lektionen in der 5./6. Primar und 1./3. Oberstufe</a:t>
            </a:r>
          </a:p>
          <a:p>
            <a:pPr marL="285750" indent="-285750">
              <a:spcAft>
                <a:spcPts val="600"/>
              </a:spcAft>
              <a:buFont typeface="Arial" panose="020B0604020202020204" pitchFamily="34" charset="0"/>
              <a:buChar char="&gt;"/>
            </a:pPr>
            <a:r>
              <a:rPr lang="de-CH" sz="1700" b="1" dirty="0"/>
              <a:t>Anwendung</a:t>
            </a:r>
            <a:r>
              <a:rPr lang="de-CH" sz="1700" dirty="0" smtClean="0"/>
              <a:t> in den Fächern/Fachbereichen</a:t>
            </a:r>
            <a:endParaRPr lang="de-CH" sz="1700" dirty="0"/>
          </a:p>
        </p:txBody>
      </p:sp>
    </p:spTree>
    <p:extLst>
      <p:ext uri="{BB962C8B-B14F-4D97-AF65-F5344CB8AC3E}">
        <p14:creationId xmlns:p14="http://schemas.microsoft.com/office/powerpoint/2010/main" val="37951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Natur, Mensch, Gesellschaft</a:t>
            </a:r>
            <a:r>
              <a:rPr lang="de-CH" sz="2800" dirty="0"/>
              <a:t> </a:t>
            </a:r>
            <a:r>
              <a:rPr lang="de-CH" sz="2800" dirty="0" smtClean="0"/>
              <a:t>(NMG)</a:t>
            </a:r>
            <a:endParaRPr lang="de-CH" b="0" dirty="0"/>
          </a:p>
        </p:txBody>
      </p:sp>
      <p:sp>
        <p:nvSpPr>
          <p:cNvPr id="3" name="Inhaltsplatzhalter 2"/>
          <p:cNvSpPr>
            <a:spLocks noGrp="1"/>
          </p:cNvSpPr>
          <p:nvPr>
            <p:ph idx="1"/>
            <p:custDataLst>
              <p:tags r:id="rId2"/>
            </p:custDataLst>
          </p:nvPr>
        </p:nvSpPr>
        <p:spPr/>
        <p:txBody>
          <a:bodyPr/>
          <a:lstStyle/>
          <a:p>
            <a:r>
              <a:rPr lang="de-CH" dirty="0" smtClean="0"/>
              <a:t>In NMG lernen Schülerinnen und Schüler, </a:t>
            </a:r>
            <a:r>
              <a:rPr lang="de-CH" dirty="0"/>
              <a:t>sich in der Welt zu orientieren, sie zu verstehen, aktiv mitzugestalten und verantwortungsvoll zu handeln. </a:t>
            </a:r>
          </a:p>
          <a:p>
            <a:r>
              <a:rPr lang="de-CH" dirty="0" smtClean="0"/>
              <a:t>NMG umfasst die vier (Themen-)Perspektiven </a:t>
            </a:r>
            <a:r>
              <a:rPr lang="de-CH" dirty="0"/>
              <a:t>"Natur und Technik</a:t>
            </a:r>
            <a:r>
              <a:rPr lang="de-CH" dirty="0" smtClean="0"/>
              <a:t>" (NT), </a:t>
            </a:r>
            <a:r>
              <a:rPr lang="de-CH" dirty="0"/>
              <a:t>"Wirtschaft, Arbeit, Haushalt</a:t>
            </a:r>
            <a:r>
              <a:rPr lang="de-CH" dirty="0" smtClean="0"/>
              <a:t>" (WAH), </a:t>
            </a:r>
            <a:r>
              <a:rPr lang="de-CH" dirty="0"/>
              <a:t>"Räume, Zeiten, Gesellschaften" </a:t>
            </a:r>
            <a:r>
              <a:rPr lang="de-CH" dirty="0" smtClean="0"/>
              <a:t>(RZG) und </a:t>
            </a:r>
            <a:r>
              <a:rPr lang="de-CH" dirty="0"/>
              <a:t>"Ethik, Religionen, Gemeinschaft</a:t>
            </a:r>
            <a:r>
              <a:rPr lang="de-CH" dirty="0" smtClean="0"/>
              <a:t>" (ERG)</a:t>
            </a:r>
            <a:endParaRPr lang="de-CH" dirty="0"/>
          </a:p>
          <a:p>
            <a:r>
              <a:rPr lang="de-CH" dirty="0" smtClean="0"/>
              <a:t>In </a:t>
            </a:r>
            <a:r>
              <a:rPr lang="de-CH" dirty="0"/>
              <a:t>der </a:t>
            </a:r>
            <a:r>
              <a:rPr lang="de-CH" b="1" dirty="0"/>
              <a:t>Primarschule</a:t>
            </a:r>
            <a:r>
              <a:rPr lang="de-CH" dirty="0"/>
              <a:t> werden </a:t>
            </a:r>
            <a:r>
              <a:rPr lang="de-CH" dirty="0" smtClean="0"/>
              <a:t>NT</a:t>
            </a:r>
            <a:r>
              <a:rPr lang="de-CH" dirty="0"/>
              <a:t>, WAH, </a:t>
            </a:r>
            <a:r>
              <a:rPr lang="de-CH" dirty="0" smtClean="0"/>
              <a:t>RZG und ERG </a:t>
            </a:r>
            <a:r>
              <a:rPr lang="de-CH" dirty="0"/>
              <a:t>gemeinsam in </a:t>
            </a:r>
            <a:r>
              <a:rPr lang="de-CH" b="1" dirty="0"/>
              <a:t>"Natur, Mensch, Gesellschaft"</a:t>
            </a:r>
            <a:r>
              <a:rPr lang="de-CH" dirty="0"/>
              <a:t> </a:t>
            </a:r>
            <a:r>
              <a:rPr lang="de-CH" dirty="0" smtClean="0"/>
              <a:t>unterrichtet</a:t>
            </a:r>
            <a:endParaRPr lang="de-CH" dirty="0"/>
          </a:p>
          <a:p>
            <a:r>
              <a:rPr lang="de-CH" dirty="0" smtClean="0"/>
              <a:t>In der </a:t>
            </a:r>
            <a:r>
              <a:rPr lang="de-CH" b="1" dirty="0" smtClean="0"/>
              <a:t>Oberstufe</a:t>
            </a:r>
            <a:r>
              <a:rPr lang="de-CH" dirty="0" smtClean="0"/>
              <a:t> werden die vier Perspektiven als eigenständige Fachbereiche unterrichtet.</a:t>
            </a:r>
          </a:p>
          <a:p>
            <a:pPr>
              <a:buFont typeface="Wingdings" pitchFamily="2" charset="2"/>
              <a:buChar char="Ø"/>
            </a:pPr>
            <a:endParaRPr lang="de-CH" dirty="0" smtClean="0"/>
          </a:p>
          <a:p>
            <a:pPr marL="0" indent="0">
              <a:buNone/>
            </a:pPr>
            <a:endParaRPr lang="de-CH" dirty="0"/>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8</a:t>
            </a:fld>
            <a:endParaRPr lang="de-CH" dirty="0"/>
          </a:p>
        </p:txBody>
      </p:sp>
      <p:pic>
        <p:nvPicPr>
          <p:cNvPr id="5" name="Grafik 4"/>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t="9731"/>
          <a:stretch/>
        </p:blipFill>
        <p:spPr>
          <a:xfrm>
            <a:off x="1979712" y="4614644"/>
            <a:ext cx="4896544" cy="1717028"/>
          </a:xfrm>
          <a:prstGeom prst="rect">
            <a:avLst/>
          </a:prstGeom>
        </p:spPr>
      </p:pic>
    </p:spTree>
    <p:extLst>
      <p:ext uri="{BB962C8B-B14F-4D97-AF65-F5344CB8AC3E}">
        <p14:creationId xmlns:p14="http://schemas.microsoft.com/office/powerpoint/2010/main" val="55149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custDataLst>
              <p:tags r:id="rId1"/>
            </p:custDataLst>
          </p:nvPr>
        </p:nvPicPr>
        <p:blipFill rotWithShape="1">
          <a:blip r:embed="rId13">
            <a:extLst>
              <a:ext uri="{28A0092B-C50C-407E-A947-70E740481C1C}">
                <a14:useLocalDpi xmlns:a14="http://schemas.microsoft.com/office/drawing/2010/main" val="0"/>
              </a:ext>
            </a:extLst>
          </a:blip>
          <a:srcRect b="7875"/>
          <a:stretch/>
        </p:blipFill>
        <p:spPr>
          <a:xfrm>
            <a:off x="918020" y="1700808"/>
            <a:ext cx="7686428" cy="4317855"/>
          </a:xfrm>
          <a:prstGeom prst="rect">
            <a:avLst/>
          </a:prstGeom>
        </p:spPr>
      </p:pic>
      <p:sp>
        <p:nvSpPr>
          <p:cNvPr id="2" name="Titel 1"/>
          <p:cNvSpPr>
            <a:spLocks noGrp="1"/>
          </p:cNvSpPr>
          <p:nvPr>
            <p:ph type="title"/>
            <p:custDataLst>
              <p:tags r:id="rId2"/>
            </p:custDataLst>
          </p:nvPr>
        </p:nvSpPr>
        <p:spPr/>
        <p:txBody>
          <a:bodyPr/>
          <a:lstStyle/>
          <a:p>
            <a:r>
              <a:rPr lang="de-CH" dirty="0" smtClean="0"/>
              <a:t>NMG </a:t>
            </a:r>
            <a:r>
              <a:rPr lang="de-CH" dirty="0" smtClean="0">
                <a:sym typeface="Wingdings" panose="05000000000000000000" pitchFamily="2" charset="2"/>
              </a:rPr>
              <a:t> </a:t>
            </a:r>
            <a:r>
              <a:rPr lang="de-CH" dirty="0" smtClean="0"/>
              <a:t>NT, WAH, …</a:t>
            </a:r>
            <a:endParaRPr lang="de-CH" dirty="0"/>
          </a:p>
        </p:txBody>
      </p:sp>
      <p:sp>
        <p:nvSpPr>
          <p:cNvPr id="5" name="Foliennummernplatzhalter 4"/>
          <p:cNvSpPr>
            <a:spLocks noGrp="1"/>
          </p:cNvSpPr>
          <p:nvPr>
            <p:ph type="sldNum" sz="quarter" idx="11"/>
            <p:custDataLst>
              <p:tags r:id="rId3"/>
            </p:custDataLst>
          </p:nvPr>
        </p:nvSpPr>
        <p:spPr/>
        <p:txBody>
          <a:bodyPr/>
          <a:lstStyle/>
          <a:p>
            <a:fld id="{7D5615F9-FF83-43FC-8FF3-D35B6D287C06}" type="slidenum">
              <a:rPr lang="de-CH" smtClean="0"/>
              <a:t>9</a:t>
            </a:fld>
            <a:endParaRPr lang="de-CH" dirty="0"/>
          </a:p>
        </p:txBody>
      </p:sp>
      <p:sp>
        <p:nvSpPr>
          <p:cNvPr id="6" name="Rechteck 5"/>
          <p:cNvSpPr/>
          <p:nvPr>
            <p:custDataLst>
              <p:tags r:id="rId4"/>
            </p:custDataLst>
          </p:nvPr>
        </p:nvSpPr>
        <p:spPr>
          <a:xfrm>
            <a:off x="918020" y="3254899"/>
            <a:ext cx="299600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Rechteck 14"/>
          <p:cNvSpPr/>
          <p:nvPr>
            <p:custDataLst>
              <p:tags r:id="rId5"/>
            </p:custDataLst>
          </p:nvPr>
        </p:nvSpPr>
        <p:spPr>
          <a:xfrm>
            <a:off x="5508104" y="2492896"/>
            <a:ext cx="30243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Rechteck 16"/>
          <p:cNvSpPr/>
          <p:nvPr>
            <p:custDataLst>
              <p:tags r:id="rId6"/>
            </p:custDataLst>
          </p:nvPr>
        </p:nvSpPr>
        <p:spPr>
          <a:xfrm>
            <a:off x="4283968" y="3284984"/>
            <a:ext cx="792089" cy="4019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Rechteck 17"/>
          <p:cNvSpPr/>
          <p:nvPr>
            <p:custDataLst>
              <p:tags r:id="rId7"/>
            </p:custDataLst>
          </p:nvPr>
        </p:nvSpPr>
        <p:spPr>
          <a:xfrm>
            <a:off x="5508104" y="5301208"/>
            <a:ext cx="302433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0" name="Gerade Verbindung 9"/>
          <p:cNvCxnSpPr>
            <a:stCxn id="6" idx="3"/>
            <a:endCxn id="17" idx="1"/>
          </p:cNvCxnSpPr>
          <p:nvPr>
            <p:custDataLst>
              <p:tags r:id="rId8"/>
            </p:custDataLst>
          </p:nvPr>
        </p:nvCxnSpPr>
        <p:spPr>
          <a:xfrm>
            <a:off x="3914027" y="3470923"/>
            <a:ext cx="369941" cy="150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a:stCxn id="17" idx="3"/>
            <a:endCxn id="15" idx="1"/>
          </p:cNvCxnSpPr>
          <p:nvPr>
            <p:custDataLst>
              <p:tags r:id="rId9"/>
            </p:custDataLst>
          </p:nvPr>
        </p:nvCxnSpPr>
        <p:spPr>
          <a:xfrm flipV="1">
            <a:off x="5076057" y="2780928"/>
            <a:ext cx="432047" cy="705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a:stCxn id="17" idx="3"/>
            <a:endCxn id="18" idx="1"/>
          </p:cNvCxnSpPr>
          <p:nvPr>
            <p:custDataLst>
              <p:tags r:id="rId10"/>
            </p:custDataLst>
          </p:nvPr>
        </p:nvCxnSpPr>
        <p:spPr>
          <a:xfrm>
            <a:off x="5076057" y="3485966"/>
            <a:ext cx="432047" cy="20672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98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gt;&#10;    &lt;TableOfContents&gt;&#10;      &lt;Id&gt;1673db5a-86e1-410c-898f-98b0ff357be3&lt;/Id&gt;&#10;      &lt;IdName&gt;TOC&lt;/IdName&gt;&#10;      &lt;Label&gt;&amp;lt;translate&amp;gt;Ribbon.New.TableOfContentBildBlau&amp;lt;/translate&amp;gt;&lt;/Label&gt;&#10;      &lt;ImageMso&gt;FileNew&lt;/ImageMso&gt;&#10;      &lt;Image&gt;&lt;/Image&gt;&#10;      &lt;ShowToc&gt;true&lt;/ShowToc&gt;&#10;      &lt;Layout&gt;Inhaltsverzeichnis&lt;/Layout&gt;&#10;      &lt;TableOfContentsTitle&gt;[[Translation(&quot;Doc.TOC&quot;)]]&lt;/TableOfContentsTitle&gt;&#10;      &lt;Insert&gt;Titelfolie&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gt;&#10;      &lt;Id&gt;fd4770b0-5314-4206-9591-90cbc81af137&lt;/Id&gt;&#10;      &lt;IdName&gt;TOCBild&lt;/IdName&gt;&#10;      &lt;Label&gt;&amp;lt;translate&amp;gt;Ribbon.New.TableOfContentBild&amp;lt;/translate&amp;gt;&lt;/Label&gt;&#10;      &lt;ImageMso&gt;FileNew&lt;/ImageMso&gt;&#10;      &lt;Image&gt;&lt;/Image&gt;&#10;      &lt;ShowToc&gt;true&lt;/ShowToc&gt;&#10;      &lt;Layout&gt;Inhaltsverzeichnis&lt;/Layout&gt;&#10;      &lt;TableOfContentsTitle&gt;[[Translation(&quot;Doc.TOCBild&quot;)]]&lt;/TableOfContentsTitle&gt;&#10;      &lt;Insert&gt;Titelfolie mit Bild&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gt;&#10;      &lt;Id&gt;a3dd2743-dbe9-4bd3-9da8-770644aea658&lt;/Id&gt;&#10;      &lt;IdName&gt;TOCMMZ&lt;/IdName&gt;&#10;      &lt;Label&gt;&amp;lt;translate&amp;gt;Ribbon.New.TableOfContentMMZ&amp;lt;/translate&amp;gt;&lt;/Label&gt;&#10;      &lt;ImageMso&gt;FileNew&lt;/ImageMso&gt;&#10;      &lt;Image&gt;&lt;/Image&gt;&#10;      &lt;ShowToc&gt;true&lt;/ShowToc&gt;&#10;      &lt;Layout&gt;Inhaltsverzeichnis&lt;/Layout&gt;&#10;      &lt;TableOfContentsTitle&gt;[[Translation(&quot;Doc.TOC&quot;)]]&lt;/TableOfContentsTitle&gt;&#10;      &lt;Insert&gt;Titelfolie MMZ&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gt;&#10;      &lt;Id&gt;2dbd1eef-f5f5-45f5-8ea1-229be2533ca2&lt;/Id&gt;&#10;      &lt;IdName&gt;TOCMMZBild&lt;/IdName&gt;&#10;      &lt;Label&gt;&amp;lt;translate&amp;gt;Ribbon.New.TableOfContentMMZBild&amp;lt;/translate&amp;gt;&lt;/Label&gt;&#10;      &lt;ImageMso&gt;FileNew&lt;/ImageMso&gt;&#10;      &lt;Image&gt;&lt;/Image&gt;&#10;      &lt;ShowToc&gt;true&lt;/ShowToc&gt;&#10;      &lt;Layout&gt;Inhaltsverzeichnis&lt;/Layout&gt;&#10;      &lt;TableOfContentsTitle&gt;[[Translation(&quot;Doc.TOC&quot;)]]&lt;/TableOfContentsTitle&gt;&#10;      &lt;Insert&gt;Titelfolie mit Bild MMZ&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Collection&gt;&#10;  &lt;ThemeDefinition&gt;&#10;    &lt;DefaultThemeDefinition&gt;[[MasterProperty(&quot;Organisation&quot;, &quot;PpThemesDefault&quot;)]]&lt;/DefaultThemeDefinition&gt;&#10;    &lt;PresentationThemeDefinition&gt;[[MasterProperty(&quot;Organisation&quot;, &quot;PpThemesPresentation&quot;)]]&lt;/PresentationThemeDefinition&gt;&#10;    &lt;SlideThemeDefinition&gt;[[MasterProperty(&quot;Organisation&quot;, &quot;PpThemesSlide&quot;)]]&lt;/SlideThemeDefinition&gt;&#10;    &lt;ObjectThemeDefinition&gt;[[MasterProperty(&quot;Organisation&quot;, &quot;PpThemesObject&quot;)]]&lt;/ObjectThemeDefinition&gt;&#10;  &lt;/ThemeDefinition&gt;&#10;  &lt;MasterProperties&gt;&#10;    &lt;MasterProperty Id=&quot;2004112217333376588294&quot;&gt;&#10;      &lt;Fields&gt;&#10;        &lt;Field Id=&quot;2011982347978498756646&quot; ShowField=&quot;false&quot; /&gt;&#10;        &lt;Field Id=&quot;2010032915520270663768&quot; ShowField=&quot;false&quot; /&gt;&#10;        &lt;Field Id=&quot;2010030416385012448864&quot; ShowField=&quot;false&quot; /&gt;&#10;        &lt;Field Id=&quot;2011239034983459735876&quot; ShowField=&quot;false&quot; /&gt;&#10;        &lt;Field Id=&quot;2014100610265167669887&quot; ShowField=&quot;false&quot; /&gt;&#10;        &lt;Field Id=&quot;2004111209284731179378&quot; ShowField=&quot;false&quot; /&gt;&#10;        &lt;Field Id=&quot;2012081319142576178905&quot; ShowField=&quot;false&quot; /&gt;&#10;        &lt;Field Id=&quot;2013120317003249804803&quot; ShowField=&quot;false&quot; /&gt;&#10;        &lt;Field Id=&quot;2004112217261556206966&quot; ShowField=&quot;false&quot; /&gt;&#10;        &lt;Field Id=&quot;2011973463486587459834&quot; ShowField=&quot;true&quot; /&gt;&#10;        &lt;Field Id=&quot;2011349845823498345623&quot; ShowField=&quot;true&quot; /&gt;&#10;        &lt;Field Id=&quot;2012112816114502279979&quot; ShowField=&quot;true&quot; /&gt;&#10;        &lt;Field Id=&quot;2005040809241304770672&quot; ShowField=&quot;fals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owerPoint"/>
  <p:tag name="OFFICEATWORKPRESENTATIONPROJECTID" val="agch"/>
  <p:tag name="OAWWIZARDSTEPS" val="0|1|4"/>
  <p:tag name="ZOAWLANGID" val="2055"/>
  <p:tag name="OAWDOCPROPSOURCE" val="&lt;DocProps&gt;&lt;DocProp UID=&quot;2012060416091233306102&quot; EntryUID=&quot;2012101114435107146674&quot;&gt;&lt;Field Name=&quot;IDName&quot; Value=&quot;Departement Bildung, Kultur und Sport, Abteilung Volksschule, Sektion Organisation&quot;/&gt;&lt;Field Name=&quot;OrganisationLevel1&quot; Value=&quot;Departement &amp;#xA;Bildung, Kultur und Sport&quot;/&gt;&lt;Field Name=&quot;OrganisationLevel2&quot; Value=&quot;Abteilung Volksschule&quot;/&gt;&lt;Field Name=&quot;OrganisationLevel3&quot; Value=&quot;Sektion Organisation&quot;/&gt;&lt;Field Name=&quot;Project&quot; Value=&quot;&quot;/&gt;&lt;Field Name=&quot;OrganisationPowerPoint&quot; Value=&quot;DEPARTEMENT BILDUNG, KULTUR UND SPORT&quot;/&gt;&lt;Field Name=&quot;ExcelOrganisationLevel1&quot; Value=&quot;DEPARTEMENT BILDUNG, KULTUR UND SPORT&quot;/&gt;&lt;Field Name=&quot;ExcelOrganisationLevel2&quot; Value=&quot;Abteilung Volksschule&quot;/&gt;&lt;Field Name=&quot;Address1&quot; Value=&quot;Bachstrasse 15, 5001 Aarau&quot;/&gt;&lt;Field Name=&quot;Address2&quot; Value=&quot;&quot;/&gt;&lt;Field Name=&quot;Address3&quot; Value=&quot;&quot;/&gt;&lt;Field Name=&quot;Address4&quot; Value=&quot;&quot;/&gt;&lt;Field Name=&quot;Address5&quot; Value=&quot;&quot;/&gt;&lt;Field Name=&quot;Address6&quot; Value=&quot;&quot;/&gt;&lt;Field Name=&quot;City&quot; Value=&quot;Aarau&quot;/&gt;&lt;Field Name=&quot;Telefon&quot; Value=&quot;062 835 21 10&quot;/&gt;&lt;Field Name=&quot;Fax&quot; Value=&quot;&quot;/&gt;&lt;Field Name=&quot;Email&quot; Value=&quot;so.volksschule@ag.ch&quot;/&gt;&lt;Field Name=&quot;Internet&quot; Value=&quot;www.ag.ch/volksschule, www.schulen-aargau.ch&quot;/&gt;&lt;Field Name=&quot;WdA4LogoColorPortrait&quot; Value=&quot;%Logos%\KantonsWappen_A4portrait_color.2100.300.wmf&quot;/&gt;&lt;Field Name=&quot;WdA4LogoBlackWhitePortrait&quot; Value=&quot;%Logos%\KantonsWappen_A4portrait_bw.2100.300.wmf&quot;/&gt;&lt;Field Name=&quot;WdA4LogoColorQuer&quot; Value=&quot;%Logos%\KantonsWappen_A4landscape_color.2970.400.wmf&quot;/&gt;&lt;Field Name=&quot;WdA4LogoBlackWhiteQuer&quot; Value=&quot;%Logos%\KantonsWappen_A4landscape_bw.2970.400.wmf&quot;/&gt;&lt;Field Name=&quot;WdA5LogoColorQuer&quot; Value=&quot;%Logos%\KantonsWappen_A5landscape_color.2100.400.wmf&quot;/&gt;&lt;Field Name=&quot;WdA5LogoBlackWhiteQuer&quot; Value=&quot;%Logos%\KantonsWappen_A5landscape_bw.2100.400.wmf&quot;/&gt;&lt;Field Name=&quot;OlLogoSignature&quot; Value=&quot;&quot;/&gt;&lt;Field Name=&quot;PpThemesDefault&quot; Value=&quot;%Themes%\aargau.thmx&quot;/&gt;&lt;Field Name=&quot;PpThemesPresentation&quot; Value=&quot;%Themes%\aargau.thmx&quot;/&gt;&lt;Field Name=&quot;PpThemesSlide&quot; Value=&quot;%Themes%\aargau.thmx&quot;/&gt;&lt;Field Name=&quot;PpThemesObject&quot; Value=&quot;%Themes%\aargau.thmx&quot;/&gt;&lt;/DocProp&gt;&lt;DocProp UID=&quot;2013021809120389038204&quot; EntryUID=&quot;2003121817293296325874&quot;&gt;&lt;Field Name=&quot;IDName&quot; Value=&quot;(Leer)&quot;/&gt;&lt;Field Name=&quot;OrganisationLevel1&quot; Value=&quot;&quot;/&gt;&lt;Field Name=&quot;OrganisationLevel2&quot; Value=&quot;&quot;/&gt;&lt;Field Name=&quot;OrganisationLevel3&quot; Value=&quot;&quot;/&gt;&lt;Field Name=&quot;Project&quot; Value=&quot;&quot;/&gt;&lt;Field Name=&quot;OrganisationPowerPoint&quot; Value=&quot;&quot;/&gt;&lt;Field Name=&quot;ExcelOrganisationLevel1&quot; Value=&quot;&quot;/&gt;&lt;Field Name=&quot;ExcelOrganisationLevel2&quot; Value=&quot;&quot;/&gt;&lt;Field Name=&quot;Address1&quot; Value=&quot;&quot;/&gt;&lt;Field Name=&quot;Address2&quot; Value=&quot;&quot;/&gt;&lt;Field Name=&quot;Address3&quot; Value=&quot;&quot;/&gt;&lt;Field Name=&quot;Address4&quot; Value=&quot;&quot;/&gt;&lt;Field Name=&quot;Address5&quot; Value=&quot;&quot;/&gt;&lt;Field Name=&quot;Address6&quot; Value=&quot;&quot;/&gt;&lt;Field Name=&quot;City&quot; Value=&quot;&quot;/&gt;&lt;Field Name=&quot;Telefon&quot; Value=&quot;&quot;/&gt;&lt;Field Name=&quot;Fax&quot; Value=&quot;&quot;/&gt;&lt;Field Name=&quot;Email&quot; Value=&quot;&quot;/&gt;&lt;Field Name=&quot;Internet&quot; Value=&quot;&quot;/&gt;&lt;Field Name=&quot;WdA4LogoColorPortrait&quot; Value=&quot;&quot;/&gt;&lt;Field Name=&quot;WdA4LogoBlackWhitePortrait&quot; Value=&quot;&quot;/&gt;&lt;Field Name=&quot;WdA4LogoColorQuer&quot; Value=&quot;&quot;/&gt;&lt;Field Name=&quot;WdA4LogoBlackWhiteQuer&quot; Value=&quot;&quot;/&gt;&lt;Field Name=&quot;WdA5LogoColorQuer&quot; Value=&quot;&quot;/&gt;&lt;Field Name=&quot;WdA5LogoBlackWhiteQuer&quot; Value=&quot;&quot;/&gt;&lt;Field Name=&quot;OlLogoSignature&quot; Value=&quot;&quot;/&gt;&lt;Field Name=&quot;PpThemesDefault&quot; Value=&quot;&quot;/&gt;&lt;Field Name=&quot;PpThemesPresentation&quot; Value=&quot;&quot;/&gt;&lt;Field Name=&quot;PpThemesSlide&quot; Value=&quot;&quot;/&gt;&lt;Field Name=&quot;PpThemesObject&quot; Value=&quot;&quot;/&gt;&lt;/DocProp&gt;&lt;DocProp UID=&quot;2006040509495284662868&quot; EntryUID=&quot;2003121817293296325874&quot;&gt;&lt;Field Name=&quot;IDName&quot; Value=&quot;(Leer)&quot;/&gt;&lt;Field Name=&quot;Name&quot; Value=&quot;&quot;/&gt;&lt;Field Name=&quot;Title&quot; Value=&quot;&quot;/&gt;&lt;Field Name=&quot;Function&quot; Value=&quot;&quot;/&gt;&lt;Field Name=&quot;Initials&quot; Value=&quot;&quot;/&gt;&lt;Field Name=&quot;DirectPhone&quot; Value=&quot;&quot;/&gt;&lt;Field Name=&quot;DirectFax&quot; Value=&quot;&quot;/&gt;&lt;Field Name=&quot;Mobile&quot; Value=&quot;&quot;/&gt;&lt;Field Name=&quot;EMail&quot; Value=&quot;&quot;/&gt;&lt;Field Name=&quot;Signature&quot; Value=&quot;&quot;/&gt;&lt;/DocProp&gt;&lt;DocProp UID=&quot;2012060416083656157146&quot; EntryUID=&quot;2004123010144120300001&quot;&gt;&lt;Field Name=&quot;IDName&quot; Value=&quot;(Benutzerdefiniert)&quot;/&gt;&lt;Field Name=&quot;Name&quot; Value=&quot;Tobias Obrist&quot;/&gt;&lt;Field Name=&quot;Title&quot; Value=&quot;&quot;/&gt;&lt;Field Name=&quot;Function&quot; Value=&quot;Fachperson Bildung&quot;/&gt;&lt;Field Name=&quot;Initials&quot; Value=&quot;&quot;/&gt;&lt;Field Name=&quot;DirectPhone&quot; Value=&quot;+41 62 835 28 18&quot;/&gt;&lt;Field Name=&quot;DirectFax&quot; Value=&quot;&quot;/&gt;&lt;Field Name=&quot;Mobile&quot; Value=&quot;&quot;/&gt;&lt;Field Name=&quot;EMail&quot; Value=&quot;tobias.obrist(at)ag.ch&quot;/&gt;&lt;Field Name=&quot;Signature&quot; Value=&quot;&quot;/&gt;&lt;/DocProp&gt;&lt;DocProp UID=&quot;2013021809133888573589&quot; EntryUID=&quot;2003121817293296325874&quot;&gt;&lt;Field Name=&quot;IDName&quot; Value=&quot;(Leer)&quot;/&gt;&lt;Field Name=&quot;Name&quot; Value=&quot;&quot;/&gt;&lt;Field Name=&quot;Title&quot; Value=&quot;&quot;/&gt;&lt;Field Name=&quot;Function&quot; Value=&quot;&quot;/&gt;&lt;Field Name=&quot;Initials&quot; Value=&quot;&quot;/&gt;&lt;Field Name=&quot;DirectPhone&quot; Value=&quot;&quot;/&gt;&lt;Field Name=&quot;DirectFax&quot; Value=&quot;&quot;/&gt;&lt;Field Name=&quot;Mobile&quot; Value=&quot;&quot;/&gt;&lt;Field Name=&quot;EMail&quot; Value=&quot;&quot;/&gt;&lt;Field Name=&quot;Signature&quot; Value=&quot;&quot;/&gt;&lt;/DocProp&gt;&lt;DocProp UID=&quot;2012060416093667830578&quot; EntryUID=&quot;2004123010144120300001&quot;&gt;&lt;Field Name=&quot;IDName&quot; Value=&quot;(Benutzerdefiniert)&quot;/&gt;&lt;Field Name=&quot;Name&quot; Value=&quot;Tobias Obrist&quot;/&gt;&lt;Field Name=&quot;Title&quot; Value=&quot;&quot;/&gt;&lt;Field Name=&quot;Function&quot; Value=&quot;Fachperson Bildung&quot;/&gt;&lt;Field Name=&quot;Initials&quot; Value=&quot;&quot;/&gt;&lt;Field Name=&quot;DirectPhone&quot; Value=&quot;+41 62 835 28 18&quot;/&gt;&lt;Field Name=&quot;DirectFax&quot; Value=&quot;&quot;/&gt;&lt;Field Name=&quot;Mobile&quot; Value=&quot;&quot;/&gt;&lt;Field Name=&quot;EMail&quot; Value=&quot;tobias.obrist(at)ag.ch&quot;/&gt;&lt;Field Name=&quot;Signature&quot; Value=&quot;&quot;/&gt;&lt;/DocProp&gt;&lt;DocProp UID=&quot;2003061115381095709037&quot; EntryUID=&quot;2003121817293296325874&quot;&gt;&lt;Field Name=&quot;IDName&quot; Value=&quot;(Leer)&quot;/&gt;&lt;Field Name=&quot;Name&quot; Value=&quot;&quot;/&gt;&lt;Field Name=&quot;Title&quot; Value=&quot;&quot;/&gt;&lt;Field Name=&quot;Function&quot; Value=&quot;&quot;/&gt;&lt;Field Name=&quot;Initials&quot; Value=&quot;&quot;/&gt;&lt;Field Name=&quot;DirectPhone&quot; Value=&quot;&quot;/&gt;&lt;Field Name=&quot;DirectFax&quot; Value=&quot;&quot;/&gt;&lt;Field Name=&quot;Mobile&quot; Value=&quot;&quot;/&gt;&lt;Field Name=&quot;EMail&quot; Value=&quot;&quot;/&gt;&lt;Field Name=&quot;Signature&quot; Value=&quot;&quot;/&gt;&lt;/DocProp&gt;&lt;DocProp UID=&quot;2004112217333376588294&quot; EntryUID=&quot;2004123010144120300001&quot;&gt;&lt;Field UID=&quot;2011973463486587459834&quot; Name=&quot;PresentationTitle&quot; Value=&quot;Neuer Aargauer Lehrplan für die Volksschule&quot;/&gt;&lt;Field UID=&quot;2011349845823498345623&quot; Name=&quot;PresentationSubTitle&quot; Value=&quot;für Schulen&quot;/&gt;&lt;Field UID=&quot;2012112816114502279979&quot; Name=&quot;PresentationDate&quot; Value=&quot;Herbst 2018&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00.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23"/>
</p:tagLst>
</file>

<file path=ppt/tags/tag101.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102.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9"/>
</p:tagLst>
</file>

<file path=ppt/tags/tag103.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Aargauer Inhalte"/>
</p:tagLst>
</file>

<file path=ppt/tags/tag104.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105.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Herausforderungen Stundentafel"/>
</p:tagLst>
</file>

<file path=ppt/tags/tag106.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PRIMARSCHULE&#10;&#10;Die Primarunterstufe hat deutlich weniger Pflichtstunden als die Planungsstundentafel vorsieht; 20  24 (1. Kl); 22  24 (2. Kl)&#10;Diejenigen Gemeinden, die bereits mit Blockzeiten unterrichten, haben bereits je 24 Lektionen an der 1./2. Klasse.&#10;Das Modul &quot;Medien und Informatik&quot; soll neu in mit zwei Lektionen in die Stundentafel aufgenommen werden.&#10;Französisch soll ab der 5. Klasse mit je 3 Lektionen unterrichtet werden.&#10;Musikgrundschule soll als Aargauer Spezialität beibehalten werden.&#10;Die angespannte Finanzlage sieht vor, die neue Stundentafel ohne zusätzliche Ressourcen zu erstellen."/>
</p:tagLst>
</file>

<file path=ppt/tags/tag107.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26"/>
</p:tagLst>
</file>

<file path=ppt/tags/tag108.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109.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Lehrmittel"/>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10.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Die Lehrmittel sind für die Vermittlung von Lehrplaninhalten handlungsleitend&#10;Aktuelle Lehrmittel für Deutsch, Mathematik und Englisch sind lehrplan-kompatibel&#10;Bis 2020/21 stehen in allen Fächern kompatible Lehrmittel zur Verfügung&#10;Kantonale Lehrmittelplanung, Lehrmittelverzeichnis und Preislisten verfügbar&#10;Beispiel: Lehrmittelplanung Medien und Informatik:&#10;&#10;&#10;&#10;&#10;"/>
</p:tagLst>
</file>

<file path=ppt/tags/tag111.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26"/>
</p:tagLst>
</file>

<file path=ppt/tags/tag112.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Vorbereiten"/>
</p:tagLst>
</file>

<file path=ppt/tags/tag113.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Die Stundentafeln sich noch nicht endgültig geklärt. Trotzdem ist sicher, dass sich der neue Aargauer Lehrplan an den Inhalten und Zielen des Deutschschweizer Lehrplans ausrichtet.&#10;&#10;Sich informieren. Auf lehrplan.ch ist der Deutschschweizer Lehrplan verfügbar.&#10;Standortbestimmung machen. Als Lehrperson (und als Schuleinheit) kann ich mit einer Standortbestimmung prüfen, wo ich stehe und wo es seitens der Schule Veränderungen braucht.&#10;Weiterbildung planen. Bereits heute stehen für Lehrpersonen und Schulen Weiterbildungsangebote zur Verfügung, die man gezielt nutzen kann.&#10;&#10;"/>
</p:tagLst>
</file>

<file path=ppt/tags/tag114.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35"/>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1. Titel durch Klicken bearbeiten"/>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1. Titel durch Klicken bearbeiten"/>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10;Zweite Ebene&#10;Dritte Ebene&#10;Vierte Ebene"/>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1.1 Titel durch Klicken bearbeiten"/>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10;Zweite Ebene&#10;Dritte Ebene&#10;Vierte Ebene"/>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3.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Title&quot;)]]&#10;"/>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SubTitle&quot;)]] "/>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DocumentDate&quot;)]] "/>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Date&quot;)]]"/>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Translate(&quot;Doc.TOC&quot;)]]"/>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Inhaltsverzeichnis wird automatisch erstellt&#10;Zweite Ebene&#10;Dritte Ebene&#10;Vierte Ebene&#10;Fünfte Ebene"/>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Title&quot;)]]&#10;"/>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SubTitle&quot;)]] "/>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DocumentDate&quot;)]] "/>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Date&quot;)]]"/>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MasterProperty(&quot;Organisation&quot;,&quot;OrganisationPowerPoint&quot;)]]"/>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Translate(&quot;Doc.TOC&quot;)]]"/>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Inhaltsverzeichnis wird automatisch erstellt&#10;Zweite Ebene&#10;Dritte Ebene&#10;Vierte Ebene&#10;Fünfte Ebene"/>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Titel durch Klicken hinzufügen"/>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Text durch Klicken hinzufügen"/>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Titel durch Klicken hinzufügen"/>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Text durch Klicken hinzufügen"/>
</p:tagLst>
</file>

<file path=ppt/tags/tag48.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49.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0;"/>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SubTitle&quot;)]] "/>
  <p:tag name="OFFICEATWORKSHAPETHEMENAME" val="aargau.thmx"/>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Title&quot;)]]&#10;"/>
  <p:tag name="OFFICEATWORKSHAPETHEMENAME" val="aargau.thmx"/>
</p:tagLst>
</file>

<file path=ppt/tags/tag52.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MasterProperty(&quot;CustomField&quot;,&quot;PresentationDate&quot;)]]"/>
</p:tagLst>
</file>

<file path=ppt/tags/tag53.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Vom Lehrplan 21 zum Aargauer Lehrplan"/>
</p:tagLst>
</file>

<file path=ppt/tags/tag54.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4"/>
</p:tagLst>
</file>

<file path=ppt/tags/tag55.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Die politische Prozesse dauern bis im Herbst 2018&#10;Die heutigen Informationen sind noch nicht definitiv, sie entsprechen unserem Planungsstand.&#10;Die Einführung erfolgt gestaffelt ab 2020/21; KiGa-Primar und 1. OS, dann 2. OS und 2022/23 die 3. Oberstufenklassen."/>
</p:tagLst>
</file>

<file path=ppt/tags/tag56.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57.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Konsequenzen"/>
</p:tagLst>
</file>

<file path=ppt/tags/tag58.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Ein gemeinsamer Lehrplan mit kantonalen Anpassungen ermöglicht&#10;Gemeinsame, kompetenzorientierte Bildungsziele; er macht transparent, was ein Schüler, eine Schülerin am Ende der Volksschulzeit in der Schweiz erreichen soll&#10;Veränderungen der gesellschaftlichen Ansprüche lassen sich im schweizerischen Bildungssystem schneller steuern &#10;Gemeinsame Lehrmittel reduzieren die Herstellungskosten für die Kantone&#10;Die Aus- und Weiterbildung von Lehrpersonen wird koordiniert und kann besser und schneller am Bedarf ausgerichtet werden&#10;Kinder, Eltern und Lehrpersonen haben weniger Hindernisse beim Kantonswechsel"/>
</p:tagLst>
</file>

<file path=ppt/tags/tag59.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6"/>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1. Titel durch Klicken bearbeiten"/>
</p:tagLst>
</file>

<file path=ppt/tags/tag60.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Was legt ein Lehrplan fest?"/>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Nr.›"/>
  <p:tag name="OFFICEATWORKSHAPETHEMENAME" val="aargau.thmx"/>
</p:tagLst>
</file>

<file path=ppt/tags/tag62.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0;&#10;&#10;&#10;neuer Lehrplan"/>
</p:tagLst>
</file>

<file path=ppt/tags/tag63.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0;Wissen und Können (Kompetenz)"/>
</p:tagLst>
</file>

<file path=ppt/tags/tag64.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0;Ziel-orientierung"/>
</p:tagLst>
</file>

<file path=ppt/tags/tag65.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0;Inhalts-&#10;orientierung"/>
</p:tagLst>
</file>

<file path=ppt/tags/tag66.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67.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8"/>
</p:tagLst>
</file>

<file path=ppt/tags/tag68.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69.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Lehrplan als Onlineprodukt"/>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0.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71.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Entwicklungsorientierung KiGa Fächer"/>
</p:tagLst>
</file>

<file path=ppt/tags/tag72.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Im Kindergarten wird der Unterricht überwiegend fächerübergreifend organisiert und gestaltet &#10;Die ent­wicklungsorientierten Zugänge bauen eine Brücke von der Entwicklungsperspektive zur Fachbereichsstruktur des Lehrplans&#10;Im Unterricht lassen sich die entwicklungsorientierte und die fachorientierte Herangehensweise verbinden, vielfältig variieren und kombinieren &#10;"/>
</p:tagLst>
</file>

<file path=ppt/tags/tag73.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3"/>
</p:tagLst>
</file>

<file path=ppt/tags/tag74.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75.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76.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77.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Modul &quot;Medien und Informatik&quot;"/>
</p:tagLst>
</file>

<file path=ppt/tags/tag78.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79.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9"/>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80.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Aufbau der Kompetenzen in den dafür vorgesehenen Lektionen in der 5./6. Primar und 1./3. Oberstufe&#10;Anwendung in den Fächern/Fachbereichen"/>
</p:tagLst>
</file>

<file path=ppt/tags/tag81.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NMG: Inhaltliche Perspektiven auf die Welt 1/2"/>
</p:tagLst>
</file>

<file path=ppt/tags/tag82.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In der Primarschule werden alle Perspektiven gemeinsam in &quot;Natur, Mensch, Gesellschaft&quot; unterrichtet.&#10;In der Perspektive &quot;Natur und Technik&quot; auf der Oberstufe erschliessen sich die Schülerinnen und Schüler die belebte und unbelebte Natur; sie bauen physikalische, chemische und biologische und technische Kompetenzen auf. &#10;In der Perspektive &quot;Wirtschaft, Arbeit, Haushalt&quot; entwickeln die Schülerinnen und Schüler Kompetenzen zur Gestaltung der Lebenswelt und zur beruflichen und gesellschaftlichen Orientierung.Die Schülerinnen und Schüler befassen sich mit Rahmenbedingungen, Situationen und Entscheidungen in Haushalten, Arbeits- und Berufswelten sowie mit Fragen zu Gesundheit und Ernährung und erarbeiten Kompetenzen in der Nahrungszubereitung (Kochen).&#10;&#10;"/>
</p:tagLst>
</file>

<file path=ppt/tags/tag83.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4"/>
</p:tagLst>
</file>

<file path=ppt/tags/tag84.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85.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86.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NMG NT, WAH, …"/>
</p:tagLst>
</file>

<file path=ppt/tags/tag87.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16"/>
</p:tagLst>
</file>

<file path=ppt/tags/tag88.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89.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Erste Ebene&#10;Zweite Ebene&#10;Dritte Ebene&#10;Vierte Ebene&#10;Fünfte Ebene"/>
</p:tagLst>
</file>

<file path=ppt/tags/tag90.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91.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92.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93.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94.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95.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Ethik, Religionen, Gemeinschaften (ERG)"/>
</p:tagLst>
</file>

<file path=ppt/tags/tag96.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Die drei Perspektiven Ethik, Religionen, Gemeinschaft sind in verschiedenen Kompetenzbereichen abgebildet und im Unterricht gleichwertig zu gewichten.&#10; &#10;Perspektive &quot;Ethik&quot;Nachdenken über das Leben und die Lebensführung&#10;Perspektive &quot;Religionen&quot;Die Grossen Weltreligionen und die Auswirkungen auf das gesellschaftliche Zusammenleben&#10;Perspektive &quot;Gemeinschaft&quot;Lebenskundliche Themen, z.B. Zusammenleben in der Klasse&#10;"/>
</p:tagLst>
</file>

<file path=ppt/tags/tag97.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21"/>
</p:tagLst>
</file>

<file path=ppt/tags/tag98.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Aargauer Inhalte"/>
</p:tagLst>
</file>

<file path=ppt/tags/tag99.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Die Änderungen sind marginal und ausgewogen, es ist keine zusätzliche Unterrichtszeit dafür notwendig &#10;- RZG: Aargau: Vom Landwirtschafts- zum Industriekanton- WAH: Aargauer Rezepte als Beispiel aufgeführt- Musik: Aargauer Liedgut&#10;Deutschschweizer Basis-Schrift (Teilverbundene Schrift)&#10;Plattform AG-Lernorte zu den Inhalten des Lehrplans&#10;"/>
</p:tagLst>
</file>

<file path=ppt/theme/theme1.xml><?xml version="1.0" encoding="utf-8"?>
<a:theme xmlns:a="http://schemas.openxmlformats.org/drawingml/2006/main" name="1_aargau">
  <a:themeElements>
    <a:clrScheme name="Aargau">
      <a:dk1>
        <a:sysClr val="windowText" lastClr="000000"/>
      </a:dk1>
      <a:lt1>
        <a:sysClr val="window" lastClr="FFFFFF"/>
      </a:lt1>
      <a:dk2>
        <a:srgbClr val="1F497D"/>
      </a:dk2>
      <a:lt2>
        <a:srgbClr val="EEECE1"/>
      </a:lt2>
      <a:accent1>
        <a:srgbClr val="0096DF"/>
      </a:accent1>
      <a:accent2>
        <a:srgbClr val="C6E2F6"/>
      </a:accent2>
      <a:accent3>
        <a:srgbClr val="7F501F"/>
      </a:accent3>
      <a:accent4>
        <a:srgbClr val="EAE2DA"/>
      </a:accent4>
      <a:accent5>
        <a:srgbClr val="787878"/>
      </a:accent5>
      <a:accent6>
        <a:srgbClr val="C8C8C8"/>
      </a:accent6>
      <a:hlink>
        <a:srgbClr val="0096DF"/>
      </a:hlink>
      <a:folHlink>
        <a:srgbClr val="787878"/>
      </a:folHlink>
    </a:clrScheme>
    <a:fontScheme name="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BKS Dokumente" ma:contentTypeID="0x010100B7098AFBAACABA4A866536E2D605AD8D003CF3B01D90AC2947B228DCC0B3C3D3C1" ma:contentTypeVersion="7" ma:contentTypeDescription="" ma:contentTypeScope="" ma:versionID="c7890a96b145e096082bba4c0d8acbe6">
  <xsd:schema xmlns:xsd="http://www.w3.org/2001/XMLSchema" xmlns:xs="http://www.w3.org/2001/XMLSchema" xmlns:p="http://schemas.microsoft.com/office/2006/metadata/properties" xmlns:ns2="74c4e744-2eba-42b0-9dca-eaaee41ef57e" targetNamespace="http://schemas.microsoft.com/office/2006/metadata/properties" ma:root="true" ma:fieldsID="1e5f67d848e9124a67dfc464064b50f8" ns2:_="">
    <xsd:import namespace="74c4e744-2eba-42b0-9dca-eaaee41ef57e"/>
    <xsd:element name="properties">
      <xsd:complexType>
        <xsd:sequence>
          <xsd:element name="documentManagement">
            <xsd:complexType>
              <xsd:all>
                <xsd:element ref="ns2:Spezialthema" minOccurs="0"/>
                <xsd:element ref="ns2:Dokumenttyp" minOccurs="0"/>
                <xsd:element ref="ns2:Zielgruppe" minOccurs="0"/>
                <xsd:element ref="ns2:Beschreibung" minOccurs="0"/>
                <xsd:element ref="ns2:Organisationseinheit" minOccurs="0"/>
                <xsd:element ref="ns2:Besitzer"/>
                <xsd:element ref="ns2:Dokumentversion" minOccurs="0"/>
                <xsd:element ref="ns2:f8a434141615401c80d399019e98607c"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c4e744-2eba-42b0-9dca-eaaee41ef57e" elementFormDefault="qualified">
    <xsd:import namespace="http://schemas.microsoft.com/office/2006/documentManagement/types"/>
    <xsd:import namespace="http://schemas.microsoft.com/office/infopath/2007/PartnerControls"/>
    <xsd:element name="Spezialthema" ma:index="3" nillable="true" ma:displayName="Spezialthema" ma:format="Dropdown" ma:indexed="true" ma:internalName="Spezialthema">
      <xsd:simpleType>
        <xsd:restriction base="dms:Choice">
          <xsd:enumeration value="Pensenbewilligungen"/>
          <xsd:enumeration value="Verträge"/>
          <xsd:enumeration value="Prämien"/>
          <xsd:enumeration value="Personalwesen"/>
          <xsd:enumeration value="Gemeindebeteiligungen"/>
          <xsd:enumeration value="Beurteilungsinstrumente"/>
          <xsd:enumeration value="Check 5"/>
          <xsd:enumeration value="Stellwerk 8"/>
          <xsd:enumeration value="Übertrittsprüfungen"/>
          <xsd:enumeration value="Bezirksabschlussprüfungen"/>
          <xsd:enumeration value="Sprachen"/>
          <xsd:enumeration value="Mathematik"/>
          <xsd:enumeration value="Realien"/>
          <xsd:enumeration value="Ethik und Religionen"/>
          <xsd:enumeration value="Hauswirtschaft"/>
          <xsd:enumeration value="Gestalten"/>
          <xsd:enumeration value="Musik und Instrumentalunterricht"/>
          <xsd:enumeration value="Bewegung und Sport"/>
          <xsd:enumeration value="Fächerübergreifende Aufgaben"/>
          <xsd:enumeration value="Wahlfachangebote"/>
          <xsd:enumeration value="HSK"/>
          <xsd:enumeration value="Schulärztlicher Dienst"/>
          <xsd:enumeration value="DaZ Unterricht"/>
          <xsd:enumeration value="Netzwerktagungen"/>
          <xsd:enumeration value="Pensen und Ressourcen"/>
          <xsd:enumeration value="(leer)"/>
        </xsd:restriction>
      </xsd:simpleType>
    </xsd:element>
    <xsd:element name="Dokumenttyp" ma:index="4" nillable="true" ma:displayName="Dokumenttyp" ma:format="Dropdown" ma:internalName="Dokumenttyp">
      <xsd:simpleType>
        <xsd:restriction base="dms:Choice">
          <xsd:enumeration value="Instrumente / Formulare"/>
          <xsd:enumeration value="Handreichung"/>
          <xsd:enumeration value="Merkblatt"/>
          <xsd:enumeration value="Broschüre"/>
          <xsd:enumeration value="(leer)"/>
        </xsd:restriction>
      </xsd:simpleType>
    </xsd:element>
    <xsd:element name="Zielgruppe" ma:index="5" nillable="true" ma:displayName="Zielgruppe" ma:internalName="Zielgruppe">
      <xsd:complexType>
        <xsd:complexContent>
          <xsd:extension base="dms:MultiChoice">
            <xsd:sequence>
              <xsd:element name="Value" maxOccurs="unbounded" minOccurs="0" nillable="true">
                <xsd:simpleType>
                  <xsd:restriction base="dms:Choice">
                    <xsd:enumeration value="Lehrpersonen"/>
                    <xsd:enumeration value="Schulführung"/>
                    <xsd:enumeration value="Externe Fachpersonen"/>
                  </xsd:restriction>
                </xsd:simpleType>
              </xsd:element>
            </xsd:sequence>
          </xsd:extension>
        </xsd:complexContent>
      </xsd:complexType>
    </xsd:element>
    <xsd:element name="Beschreibung" ma:index="6" nillable="true" ma:displayName="Beschreibung" ma:internalName="Beschreibung">
      <xsd:simpleType>
        <xsd:restriction base="dms:Note">
          <xsd:maxLength value="255"/>
        </xsd:restriction>
      </xsd:simpleType>
    </xsd:element>
    <xsd:element name="Organisationseinheit" ma:index="7" nillable="true" ma:displayName="Organisationseinheit" ma:format="Dropdown" ma:indexed="true" ma:internalName="Organisationseinheit">
      <xsd:simpleType>
        <xsd:restriction base="dms:Choice">
          <xsd:enumeration value="Abteilungsleitung"/>
          <xsd:enumeration value="Sektion Entwicklung"/>
          <xsd:enumeration value="Sektion Organisation"/>
          <xsd:enumeration value="Sektion Aufsicht &amp; Beratung"/>
          <xsd:enumeration value="Sektion Ressourcen"/>
          <xsd:enumeration value="Schulpsychologischer Dienst"/>
          <xsd:enumeration value="Finanzen &amp; Controlling"/>
          <xsd:enumeration value="Personaldienst Lehrpersonen"/>
          <xsd:enumeration value="Abteilung SHW"/>
          <xsd:enumeration value="Departement Gesundheit &amp; Soziales"/>
          <xsd:enumeration value="Informatik BKS"/>
        </xsd:restriction>
      </xsd:simpleType>
    </xsd:element>
    <xsd:element name="Besitzer" ma:index="8" ma:displayName="Besitzer" ma:internalName="Besitzer">
      <xsd:simpleType>
        <xsd:restriction base="dms:Text">
          <xsd:maxLength value="255"/>
        </xsd:restriction>
      </xsd:simpleType>
    </xsd:element>
    <xsd:element name="Dokumentversion" ma:index="9" nillable="true" ma:displayName="Dokumentversion" ma:internalName="Dokumentversion">
      <xsd:simpleType>
        <xsd:restriction base="dms:Text">
          <xsd:maxLength value="255"/>
        </xsd:restriction>
      </xsd:simpleType>
    </xsd:element>
    <xsd:element name="f8a434141615401c80d399019e98607c" ma:index="12" ma:taxonomy="true" ma:internalName="f8a434141615401c80d399019e98607c" ma:taxonomyFieldName="Struktur_x002d_Thema" ma:displayName="Struktur-Thema" ma:default="" ma:fieldId="{f8a43414-1615-401c-80d3-99019e98607c}" ma:taxonomyMulti="true" ma:sspId="16d71748-ba70-4187-a6d8-858c797c8088" ma:termSetId="696969ea-c279-4219-8eca-cc413e4a0817"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0e59647d-234f-4578-9bbf-59eeb11cae36}" ma:internalName="TaxCatchAll" ma:showField="CatchAllData" ma:web="74c4e744-2eba-42b0-9dca-eaaee41ef57e">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0e59647d-234f-4578-9bbf-59eeb11cae36}" ma:internalName="TaxCatchAllLabel" ma:readOnly="true" ma:showField="CatchAllDataLabel" ma:web="74c4e744-2eba-42b0-9dca-eaaee41ef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DesignTheme>aargau.thmx</DesignThem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pezialthema xmlns="74c4e744-2eba-42b0-9dca-eaaee41ef57e" xsi:nil="true"/>
    <Dokumentversion xmlns="74c4e744-2eba-42b0-9dca-eaaee41ef57e">03</Dokumentversion>
    <Dokumenttyp xmlns="74c4e744-2eba-42b0-9dca-eaaee41ef57e" xsi:nil="true"/>
    <Besitzer xmlns="74c4e744-2eba-42b0-9dca-eaaee41ef57e">Aysegül Avcik</Besitzer>
    <Beschreibung xmlns="74c4e744-2eba-42b0-9dca-eaaee41ef57e" xsi:nil="true"/>
    <Organisationseinheit xmlns="74c4e744-2eba-42b0-9dca-eaaee41ef57e">Sektion Organisation</Organisationseinheit>
    <TaxCatchAll xmlns="74c4e744-2eba-42b0-9dca-eaaee41ef57e">
      <Value>35</Value>
    </TaxCatchAll>
    <f8a434141615401c80d399019e98607c xmlns="74c4e744-2eba-42b0-9dca-eaaee41ef57e">
      <Terms xmlns="http://schemas.microsoft.com/office/infopath/2007/PartnerControls">
        <TermInfo xmlns="http://schemas.microsoft.com/office/infopath/2007/PartnerControls">
          <TermName xmlns="http://schemas.microsoft.com/office/infopath/2007/PartnerControls">Projekte (Umsetzungsprojekte)</TermName>
          <TermId xmlns="http://schemas.microsoft.com/office/infopath/2007/PartnerControls">c935376b-1d18-43e1-bae7-727c5b7ad1af</TermId>
        </TermInfo>
      </Terms>
    </f8a434141615401c80d399019e98607c>
    <Zielgruppe xmlns="74c4e744-2eba-42b0-9dca-eaaee41ef57e">
      <Value>Lehrpersonen</Value>
      <Value>Schulführung</Value>
    </Zielgruppe>
  </documentManagement>
</p:properties>
</file>

<file path=customXml/item5.xml><?xml version="1.0" encoding="utf-8"?>
<DesignTheme>aargau.thmx</DesignTheme>
</file>

<file path=customXml/itemProps1.xml><?xml version="1.0" encoding="utf-8"?>
<ds:datastoreItem xmlns:ds="http://schemas.openxmlformats.org/officeDocument/2006/customXml" ds:itemID="{DCDBD619-5C06-4703-88E4-77CDDCB8C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c4e744-2eba-42b0-9dca-eaaee41ef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00ADA-C8AE-47F5-BE5F-A348582D45CB}">
  <ds:schemaRefs/>
</ds:datastoreItem>
</file>

<file path=customXml/itemProps3.xml><?xml version="1.0" encoding="utf-8"?>
<ds:datastoreItem xmlns:ds="http://schemas.openxmlformats.org/officeDocument/2006/customXml" ds:itemID="{0766CCC5-3444-47EE-B9BC-F7718DEDF784}">
  <ds:schemaRefs>
    <ds:schemaRef ds:uri="http://schemas.microsoft.com/sharepoint/v3/contenttype/forms"/>
  </ds:schemaRefs>
</ds:datastoreItem>
</file>

<file path=customXml/itemProps4.xml><?xml version="1.0" encoding="utf-8"?>
<ds:datastoreItem xmlns:ds="http://schemas.openxmlformats.org/officeDocument/2006/customXml" ds:itemID="{0D58C895-1441-42EF-828E-10C1C054A9A9}">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74c4e744-2eba-42b0-9dca-eaaee41ef57e"/>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9AEF1BA8-2697-4BAD-B894-1330779AB598}">
  <ds:schemaRefs/>
</ds:datastoreItem>
</file>

<file path=docProps/app.xml><?xml version="1.0" encoding="utf-8"?>
<Properties xmlns="http://schemas.openxmlformats.org/officeDocument/2006/extended-properties" xmlns:vt="http://schemas.openxmlformats.org/officeDocument/2006/docPropsVTypes">
  <Template/>
  <TotalTime>0</TotalTime>
  <Words>1398</Words>
  <Application>Microsoft Office PowerPoint</Application>
  <PresentationFormat>Bildschirmpräsentation (4:3)</PresentationFormat>
  <Paragraphs>163</Paragraphs>
  <Slides>16</Slides>
  <Notes>14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Wingdings</vt:lpstr>
      <vt:lpstr>1_aargau</vt:lpstr>
      <vt:lpstr>PowerPoint-Präsentation</vt:lpstr>
      <vt:lpstr>Aargauer Lehrplan Volksschule</vt:lpstr>
      <vt:lpstr>Aargauer Lehrplan Volksschule</vt:lpstr>
      <vt:lpstr>Struktur der Lehrpläne</vt:lpstr>
      <vt:lpstr>lehrplan.ch</vt:lpstr>
      <vt:lpstr>KiGa: Entwicklungsorientierung  Fächer</vt:lpstr>
      <vt:lpstr>Modul "Medien und Informatik"</vt:lpstr>
      <vt:lpstr>Natur, Mensch, Gesellschaft (NMG)</vt:lpstr>
      <vt:lpstr>NMG  NT, WAH, …</vt:lpstr>
      <vt:lpstr>Ethik, Religionen, Gemeinschaften (ERG)</vt:lpstr>
      <vt:lpstr>Aargauer Inhalte </vt:lpstr>
      <vt:lpstr>PowerPoint-Präsentation</vt:lpstr>
      <vt:lpstr>Was ist neu?</vt:lpstr>
      <vt:lpstr>Beurteilen </vt:lpstr>
      <vt:lpstr>Lehrmittel</vt:lpstr>
      <vt:lpstr>Vorbereiten</vt:lpstr>
    </vt:vector>
  </TitlesOfParts>
  <Company>officeatwork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lehrplan agvs</dc:title>
  <dc:creator>Patrick Vorburger</dc:creator>
  <cp:lastModifiedBy>Schulleitung</cp:lastModifiedBy>
  <cp:revision>352</cp:revision>
  <cp:lastPrinted>2017-11-21T13:09:50Z</cp:lastPrinted>
  <dcterms:created xsi:type="dcterms:W3CDTF">2012-10-30T16:07:25Z</dcterms:created>
  <dcterms:modified xsi:type="dcterms:W3CDTF">2019-08-19T08:42:27Z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0x010100B7098AFBAACABA4A866536E2D605AD8D003CF3B01D90AC2947B228DCC0B3C3D3C1</vt:lpwstr>
  </property>
  <property fmtid="{D5CDD505-2E9C-101B-9397-08002B2CF9AE}" pid="3" name="Struktur-Thema">
    <vt:lpwstr>35;#Projekte (Umsetzungsprojekte)|c935376b-1d18-43e1-bae7-727c5b7ad1af</vt:lpwstr>
  </property>
</Properties>
</file>